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6"/>
  </p:notesMasterIdLst>
  <p:handoutMasterIdLst>
    <p:handoutMasterId r:id="rId17"/>
  </p:handoutMasterIdLst>
  <p:sldIdLst>
    <p:sldId id="263" r:id="rId2"/>
    <p:sldId id="404" r:id="rId3"/>
    <p:sldId id="349" r:id="rId4"/>
    <p:sldId id="406" r:id="rId5"/>
    <p:sldId id="339" r:id="rId6"/>
    <p:sldId id="345" r:id="rId7"/>
    <p:sldId id="407" r:id="rId8"/>
    <p:sldId id="405" r:id="rId9"/>
    <p:sldId id="409" r:id="rId10"/>
    <p:sldId id="412" r:id="rId11"/>
    <p:sldId id="411" r:id="rId12"/>
    <p:sldId id="340" r:id="rId13"/>
    <p:sldId id="416" r:id="rId14"/>
    <p:sldId id="408" r:id="rId15"/>
  </p:sldIdLst>
  <p:sldSz cx="9144000" cy="6858000" type="screen4x3"/>
  <p:notesSz cx="6669088"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userDrawn="1">
          <p15:clr>
            <a:srgbClr val="A4A3A4"/>
          </p15:clr>
        </p15:guide>
        <p15:guide id="2" pos="210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ckie Feeney" initials="JF"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61D6FF"/>
    <a:srgbClr val="47C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258" autoAdjust="0"/>
    <p:restoredTop sz="94730" autoAdjust="0"/>
  </p:normalViewPr>
  <p:slideViewPr>
    <p:cSldViewPr>
      <p:cViewPr varScale="1">
        <p:scale>
          <a:sx n="81" d="100"/>
          <a:sy n="81" d="100"/>
        </p:scale>
        <p:origin x="917" y="6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4" d="100"/>
          <a:sy n="64" d="100"/>
        </p:scale>
        <p:origin x="-4666" y="-82"/>
      </p:cViewPr>
      <p:guideLst>
        <p:guide orient="horz" pos="3128"/>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89938" cy="49641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777607" y="1"/>
            <a:ext cx="2889938" cy="496411"/>
          </a:xfrm>
          <a:prstGeom prst="rect">
            <a:avLst/>
          </a:prstGeom>
        </p:spPr>
        <p:txBody>
          <a:bodyPr vert="horz" lIns="91440" tIns="45720" rIns="91440" bIns="45720" rtlCol="0"/>
          <a:lstStyle>
            <a:lvl1pPr algn="r">
              <a:defRPr sz="1200"/>
            </a:lvl1pPr>
          </a:lstStyle>
          <a:p>
            <a:fld id="{013840E1-7432-4519-B274-ED02A8D69A1F}" type="datetimeFigureOut">
              <a:rPr lang="en-GB" smtClean="0"/>
              <a:pPr/>
              <a:t>26/02/2021</a:t>
            </a:fld>
            <a:endParaRPr lang="en-GB" dirty="0"/>
          </a:p>
        </p:txBody>
      </p:sp>
      <p:sp>
        <p:nvSpPr>
          <p:cNvPr id="4" name="Footer Placeholder 3"/>
          <p:cNvSpPr>
            <a:spLocks noGrp="1"/>
          </p:cNvSpPr>
          <p:nvPr>
            <p:ph type="ftr" sz="quarter" idx="2"/>
          </p:nvPr>
        </p:nvSpPr>
        <p:spPr>
          <a:xfrm>
            <a:off x="0" y="9430091"/>
            <a:ext cx="2889938" cy="496411"/>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777607" y="9430091"/>
            <a:ext cx="2889938" cy="496411"/>
          </a:xfrm>
          <a:prstGeom prst="rect">
            <a:avLst/>
          </a:prstGeom>
        </p:spPr>
        <p:txBody>
          <a:bodyPr vert="horz" lIns="91440" tIns="45720" rIns="91440" bIns="45720" rtlCol="0" anchor="b"/>
          <a:lstStyle>
            <a:lvl1pPr algn="r">
              <a:defRPr sz="1200"/>
            </a:lvl1pPr>
          </a:lstStyle>
          <a:p>
            <a:fld id="{9CE3C40A-595E-491E-93F4-7BED6FB4DC45}" type="slidenum">
              <a:rPr lang="en-GB" smtClean="0"/>
              <a:pPr/>
              <a:t>‹#›</a:t>
            </a:fld>
            <a:endParaRPr lang="en-GB" dirty="0"/>
          </a:p>
        </p:txBody>
      </p:sp>
    </p:spTree>
    <p:extLst>
      <p:ext uri="{BB962C8B-B14F-4D97-AF65-F5344CB8AC3E}">
        <p14:creationId xmlns:p14="http://schemas.microsoft.com/office/powerpoint/2010/main" val="39774933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890665" cy="49649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776866" y="1"/>
            <a:ext cx="2890665" cy="496492"/>
          </a:xfrm>
          <a:prstGeom prst="rect">
            <a:avLst/>
          </a:prstGeom>
        </p:spPr>
        <p:txBody>
          <a:bodyPr vert="horz" lIns="91440" tIns="45720" rIns="91440" bIns="45720" rtlCol="0"/>
          <a:lstStyle>
            <a:lvl1pPr algn="r">
              <a:defRPr sz="1200"/>
            </a:lvl1pPr>
          </a:lstStyle>
          <a:p>
            <a:fld id="{6CCD145C-AC5A-4126-94EA-8F173937F3BC}" type="datetimeFigureOut">
              <a:rPr lang="en-GB" smtClean="0"/>
              <a:pPr/>
              <a:t>26/02/2021</a:t>
            </a:fld>
            <a:endParaRPr lang="en-GB" dirty="0"/>
          </a:p>
        </p:txBody>
      </p:sp>
      <p:sp>
        <p:nvSpPr>
          <p:cNvPr id="4" name="Slide Image Placeholder 3"/>
          <p:cNvSpPr>
            <a:spLocks noGrp="1" noRot="1" noChangeAspect="1"/>
          </p:cNvSpPr>
          <p:nvPr>
            <p:ph type="sldImg" idx="2"/>
          </p:nvPr>
        </p:nvSpPr>
        <p:spPr>
          <a:xfrm>
            <a:off x="852488" y="744538"/>
            <a:ext cx="4964112" cy="372427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66599" y="4715867"/>
            <a:ext cx="5335893" cy="446842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430137"/>
            <a:ext cx="2890665" cy="496491"/>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776866" y="9430137"/>
            <a:ext cx="2890665" cy="496491"/>
          </a:xfrm>
          <a:prstGeom prst="rect">
            <a:avLst/>
          </a:prstGeom>
        </p:spPr>
        <p:txBody>
          <a:bodyPr vert="horz" lIns="91440" tIns="45720" rIns="91440" bIns="45720" rtlCol="0" anchor="b"/>
          <a:lstStyle>
            <a:lvl1pPr algn="r">
              <a:defRPr sz="1200"/>
            </a:lvl1pPr>
          </a:lstStyle>
          <a:p>
            <a:fld id="{F82FE22D-9CFB-40BF-A6AC-2576BC8F3BAE}" type="slidenum">
              <a:rPr lang="en-GB" smtClean="0"/>
              <a:pPr/>
              <a:t>‹#›</a:t>
            </a:fld>
            <a:endParaRPr lang="en-GB" dirty="0"/>
          </a:p>
        </p:txBody>
      </p:sp>
    </p:spTree>
    <p:extLst>
      <p:ext uri="{BB962C8B-B14F-4D97-AF65-F5344CB8AC3E}">
        <p14:creationId xmlns:p14="http://schemas.microsoft.com/office/powerpoint/2010/main" val="2936073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82FE22D-9CFB-40BF-A6AC-2576BC8F3BAE}" type="slidenum">
              <a:rPr lang="en-GB" smtClean="0"/>
              <a:pPr/>
              <a:t>1</a:t>
            </a:fld>
            <a:endParaRPr lang="en-GB" dirty="0"/>
          </a:p>
        </p:txBody>
      </p:sp>
    </p:spTree>
    <p:extLst>
      <p:ext uri="{BB962C8B-B14F-4D97-AF65-F5344CB8AC3E}">
        <p14:creationId xmlns:p14="http://schemas.microsoft.com/office/powerpoint/2010/main" val="26608879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82FE22D-9CFB-40BF-A6AC-2576BC8F3BAE}" type="slidenum">
              <a:rPr lang="en-GB" smtClean="0"/>
              <a:pPr/>
              <a:t>12</a:t>
            </a:fld>
            <a:endParaRPr lang="en-GB" dirty="0"/>
          </a:p>
        </p:txBody>
      </p:sp>
    </p:spTree>
    <p:extLst>
      <p:ext uri="{BB962C8B-B14F-4D97-AF65-F5344CB8AC3E}">
        <p14:creationId xmlns:p14="http://schemas.microsoft.com/office/powerpoint/2010/main" val="37297595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2FE22D-9CFB-40BF-A6AC-2576BC8F3BAE}"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465686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82FE22D-9CFB-40BF-A6AC-2576BC8F3BAE}" type="slidenum">
              <a:rPr lang="en-GB" smtClean="0"/>
              <a:pPr/>
              <a:t>14</a:t>
            </a:fld>
            <a:endParaRPr lang="en-GB" dirty="0"/>
          </a:p>
        </p:txBody>
      </p:sp>
    </p:spTree>
    <p:extLst>
      <p:ext uri="{BB962C8B-B14F-4D97-AF65-F5344CB8AC3E}">
        <p14:creationId xmlns:p14="http://schemas.microsoft.com/office/powerpoint/2010/main" val="1837682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0" lang="en-GB"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Footer Placeholder 3"/>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42372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82FE22D-9CFB-40BF-A6AC-2576BC8F3BAE}" type="slidenum">
              <a:rPr lang="en-GB" smtClean="0"/>
              <a:pPr/>
              <a:t>3</a:t>
            </a:fld>
            <a:endParaRPr lang="en-GB" dirty="0"/>
          </a:p>
        </p:txBody>
      </p:sp>
    </p:spTree>
    <p:extLst>
      <p:ext uri="{BB962C8B-B14F-4D97-AF65-F5344CB8AC3E}">
        <p14:creationId xmlns:p14="http://schemas.microsoft.com/office/powerpoint/2010/main" val="26717793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82FE22D-9CFB-40BF-A6AC-2576BC8F3BAE}" type="slidenum">
              <a:rPr lang="en-GB" smtClean="0"/>
              <a:pPr/>
              <a:t>4</a:t>
            </a:fld>
            <a:endParaRPr lang="en-GB" dirty="0"/>
          </a:p>
        </p:txBody>
      </p:sp>
    </p:spTree>
    <p:extLst>
      <p:ext uri="{BB962C8B-B14F-4D97-AF65-F5344CB8AC3E}">
        <p14:creationId xmlns:p14="http://schemas.microsoft.com/office/powerpoint/2010/main" val="7850911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82FE22D-9CFB-40BF-A6AC-2576BC8F3BAE}" type="slidenum">
              <a:rPr lang="en-GB" smtClean="0"/>
              <a:pPr/>
              <a:t>5</a:t>
            </a:fld>
            <a:endParaRPr lang="en-GB" dirty="0"/>
          </a:p>
        </p:txBody>
      </p:sp>
    </p:spTree>
    <p:extLst>
      <p:ext uri="{BB962C8B-B14F-4D97-AF65-F5344CB8AC3E}">
        <p14:creationId xmlns:p14="http://schemas.microsoft.com/office/powerpoint/2010/main" val="38918753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82FE22D-9CFB-40BF-A6AC-2576BC8F3BAE}" type="slidenum">
              <a:rPr lang="en-GB" smtClean="0"/>
              <a:pPr/>
              <a:t>6</a:t>
            </a:fld>
            <a:endParaRPr lang="en-GB" dirty="0"/>
          </a:p>
        </p:txBody>
      </p:sp>
    </p:spTree>
    <p:extLst>
      <p:ext uri="{BB962C8B-B14F-4D97-AF65-F5344CB8AC3E}">
        <p14:creationId xmlns:p14="http://schemas.microsoft.com/office/powerpoint/2010/main" val="29644850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82FE22D-9CFB-40BF-A6AC-2576BC8F3BAE}" type="slidenum">
              <a:rPr lang="en-GB" smtClean="0"/>
              <a:pPr/>
              <a:t>7</a:t>
            </a:fld>
            <a:endParaRPr lang="en-GB" dirty="0"/>
          </a:p>
        </p:txBody>
      </p:sp>
    </p:spTree>
    <p:extLst>
      <p:ext uri="{BB962C8B-B14F-4D97-AF65-F5344CB8AC3E}">
        <p14:creationId xmlns:p14="http://schemas.microsoft.com/office/powerpoint/2010/main" val="13023812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82FE22D-9CFB-40BF-A6AC-2576BC8F3BAE}" type="slidenum">
              <a:rPr lang="en-GB" smtClean="0"/>
              <a:pPr/>
              <a:t>9</a:t>
            </a:fld>
            <a:endParaRPr lang="en-GB" dirty="0"/>
          </a:p>
        </p:txBody>
      </p:sp>
    </p:spTree>
    <p:extLst>
      <p:ext uri="{BB962C8B-B14F-4D97-AF65-F5344CB8AC3E}">
        <p14:creationId xmlns:p14="http://schemas.microsoft.com/office/powerpoint/2010/main" val="13328695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82FE22D-9CFB-40BF-A6AC-2576BC8F3BAE}" type="slidenum">
              <a:rPr lang="en-GB" smtClean="0"/>
              <a:pPr/>
              <a:t>11</a:t>
            </a:fld>
            <a:endParaRPr lang="en-GB" dirty="0"/>
          </a:p>
        </p:txBody>
      </p:sp>
    </p:spTree>
    <p:extLst>
      <p:ext uri="{BB962C8B-B14F-4D97-AF65-F5344CB8AC3E}">
        <p14:creationId xmlns:p14="http://schemas.microsoft.com/office/powerpoint/2010/main" val="2240409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D16F923-78F3-4608-8CF8-EF857CB7D01B}" type="datetimeFigureOut">
              <a:rPr lang="en-GB" smtClean="0"/>
              <a:pPr/>
              <a:t>26/02/2021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53222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16F923-78F3-4608-8CF8-EF857CB7D01B}" type="datetimeFigureOut">
              <a:rPr lang="en-GB" smtClean="0"/>
              <a:pPr/>
              <a:t>26/02/2021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4089354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16F923-78F3-4608-8CF8-EF857CB7D01B}" type="datetimeFigureOut">
              <a:rPr lang="en-GB" smtClean="0"/>
              <a:pPr/>
              <a:t>26/02/2021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1291075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marL="342900" indent="-342900">
              <a:buClr>
                <a:srgbClr val="FFC000"/>
              </a:buClr>
              <a:buSzPct val="68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D16F923-78F3-4608-8CF8-EF857CB7D01B}" type="datetimeFigureOut">
              <a:rPr lang="en-GB" smtClean="0"/>
              <a:pPr/>
              <a:t>26/02/2021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1629120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16F923-78F3-4608-8CF8-EF857CB7D01B}" type="datetimeFigureOut">
              <a:rPr lang="en-GB" smtClean="0"/>
              <a:pPr/>
              <a:t>26/02/2021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108798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D16F923-78F3-4608-8CF8-EF857CB7D01B}" type="datetimeFigureOut">
              <a:rPr lang="en-GB" smtClean="0"/>
              <a:pPr/>
              <a:t>26/02/2021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4105262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D16F923-78F3-4608-8CF8-EF857CB7D01B}" type="datetimeFigureOut">
              <a:rPr lang="en-GB" smtClean="0"/>
              <a:pPr/>
              <a:t>26/02/2021</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2213516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D16F923-78F3-4608-8CF8-EF857CB7D01B}" type="datetimeFigureOut">
              <a:rPr lang="en-GB" smtClean="0"/>
              <a:pPr/>
              <a:t>26/02/2021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3719394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16F923-78F3-4608-8CF8-EF857CB7D01B}" type="datetimeFigureOut">
              <a:rPr lang="en-GB" smtClean="0"/>
              <a:pPr/>
              <a:t>26/02/2021</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1839915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D16F923-78F3-4608-8CF8-EF857CB7D01B}" type="datetimeFigureOut">
              <a:rPr lang="en-GB" smtClean="0"/>
              <a:pPr/>
              <a:t>26/02/2021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3392097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D16F923-78F3-4608-8CF8-EF857CB7D01B}" type="datetimeFigureOut">
              <a:rPr lang="en-GB" smtClean="0"/>
              <a:pPr/>
              <a:t>26/02/2021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67448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16F923-78F3-4608-8CF8-EF857CB7D01B}" type="datetimeFigureOut">
              <a:rPr lang="en-GB" smtClean="0"/>
              <a:pPr/>
              <a:t>26/02/2021</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B25CD0-3AFE-460A-A8A6-BB82C6A6A0B2}" type="slidenum">
              <a:rPr lang="en-GB" smtClean="0"/>
              <a:pPr/>
              <a:t>‹#›</a:t>
            </a:fld>
            <a:endParaRPr lang="en-GB" dirty="0"/>
          </a:p>
        </p:txBody>
      </p:sp>
    </p:spTree>
    <p:extLst>
      <p:ext uri="{BB962C8B-B14F-4D97-AF65-F5344CB8AC3E}">
        <p14:creationId xmlns:p14="http://schemas.microsoft.com/office/powerpoint/2010/main" val="71598255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goherab.tistory.com/52"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www.thebluediamondgallery.com/handwriting/a/agenda.html" TargetMode="Externa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4" descr="\\fileserver01\share\A transition\Corporate Identity\Logo\HOS_Logo_Col.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67646" y="5013177"/>
            <a:ext cx="3518282" cy="131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ubtitle 2"/>
          <p:cNvSpPr>
            <a:spLocks noGrp="1"/>
          </p:cNvSpPr>
          <p:nvPr>
            <p:ph type="subTitle" idx="1"/>
          </p:nvPr>
        </p:nvSpPr>
        <p:spPr>
          <a:xfrm>
            <a:off x="971600" y="3789040"/>
            <a:ext cx="6800800" cy="2160240"/>
          </a:xfrm>
        </p:spPr>
        <p:txBody>
          <a:bodyPr>
            <a:normAutofit/>
          </a:bodyPr>
          <a:lstStyle/>
          <a:p>
            <a:endParaRPr lang="en-GB" dirty="0">
              <a:solidFill>
                <a:schemeClr val="tx1">
                  <a:lumMod val="65000"/>
                  <a:lumOff val="35000"/>
                </a:schemeClr>
              </a:solidFill>
              <a:latin typeface="Calibri" pitchFamily="34" charset="0"/>
              <a:cs typeface="Calibri" pitchFamily="34" charset="0"/>
            </a:endParaRPr>
          </a:p>
          <a:p>
            <a:pPr algn="r"/>
            <a:r>
              <a:rPr lang="en-GB" dirty="0">
                <a:solidFill>
                  <a:schemeClr val="tx1">
                    <a:lumMod val="65000"/>
                    <a:lumOff val="35000"/>
                  </a:schemeClr>
                </a:solidFill>
                <a:latin typeface="Ubuntu" pitchFamily="34" charset="0"/>
                <a:cs typeface="Calibri" pitchFamily="34" charset="0"/>
              </a:rPr>
              <a:t>          </a:t>
            </a:r>
            <a:endParaRPr lang="en-GB"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2ACEB08-0E3C-47DA-995D-47B5A22B1D19}"/>
              </a:ext>
            </a:extLst>
          </p:cNvPr>
          <p:cNvSpPr txBox="1"/>
          <p:nvPr/>
        </p:nvSpPr>
        <p:spPr>
          <a:xfrm>
            <a:off x="1403648" y="980727"/>
            <a:ext cx="6480720" cy="3416320"/>
          </a:xfrm>
          <a:prstGeom prst="rect">
            <a:avLst/>
          </a:prstGeom>
          <a:noFill/>
        </p:spPr>
        <p:txBody>
          <a:bodyPr wrap="square">
            <a:spAutoFit/>
          </a:bodyPr>
          <a:lstStyle/>
          <a:p>
            <a:pPr lvl="0" defTabSz="457200">
              <a:lnSpc>
                <a:spcPct val="90000"/>
              </a:lnSpc>
              <a:buClr>
                <a:srgbClr val="FDC82F"/>
              </a:buClr>
              <a:buSzPct val="80000"/>
            </a:pPr>
            <a:endParaRPr lang="en-US" sz="2000" b="1" dirty="0">
              <a:solidFill>
                <a:schemeClr val="tx1">
                  <a:lumMod val="75000"/>
                  <a:lumOff val="25000"/>
                </a:schemeClr>
              </a:solidFill>
              <a:latin typeface="Arial" panose="020B0604020202020204" pitchFamily="34" charset="0"/>
              <a:cs typeface="Arial" panose="020B0604020202020204" pitchFamily="34" charset="0"/>
            </a:endParaRPr>
          </a:p>
          <a:p>
            <a:pPr lvl="0" defTabSz="457200">
              <a:lnSpc>
                <a:spcPct val="90000"/>
              </a:lnSpc>
              <a:buClr>
                <a:srgbClr val="FDC82F"/>
              </a:buClr>
              <a:buSzPct val="80000"/>
            </a:pPr>
            <a:r>
              <a:rPr lang="en-US" sz="4000" b="1" dirty="0">
                <a:solidFill>
                  <a:srgbClr val="009FDA"/>
                </a:solidFill>
                <a:latin typeface="Arial" panose="020B0604020202020204" pitchFamily="34" charset="0"/>
                <a:ea typeface="+mj-ea"/>
                <a:cs typeface="Arial" panose="020B0604020202020204" pitchFamily="34" charset="0"/>
              </a:rPr>
              <a:t>A new </a:t>
            </a:r>
          </a:p>
          <a:p>
            <a:pPr lvl="0" defTabSz="457200">
              <a:lnSpc>
                <a:spcPct val="90000"/>
              </a:lnSpc>
              <a:buClr>
                <a:srgbClr val="FDC82F"/>
              </a:buClr>
              <a:buSzPct val="80000"/>
            </a:pPr>
            <a:r>
              <a:rPr lang="en-US" sz="4000" b="1" dirty="0">
                <a:solidFill>
                  <a:srgbClr val="009FDA"/>
                </a:solidFill>
                <a:latin typeface="Arial" panose="020B0604020202020204" pitchFamily="34" charset="0"/>
                <a:ea typeface="+mj-ea"/>
                <a:cs typeface="Arial" panose="020B0604020202020204" pitchFamily="34" charset="0"/>
              </a:rPr>
              <a:t>Complaint Handling Code for the sector </a:t>
            </a:r>
          </a:p>
          <a:p>
            <a:pPr lvl="0" defTabSz="457200">
              <a:lnSpc>
                <a:spcPct val="90000"/>
              </a:lnSpc>
              <a:buClr>
                <a:srgbClr val="FDC82F"/>
              </a:buClr>
              <a:buSzPct val="80000"/>
            </a:pPr>
            <a:endParaRPr lang="en-US" sz="2000" b="1" dirty="0">
              <a:solidFill>
                <a:schemeClr val="tx1">
                  <a:lumMod val="75000"/>
                  <a:lumOff val="25000"/>
                </a:schemeClr>
              </a:solidFill>
              <a:latin typeface="Arial" panose="020B0604020202020204" pitchFamily="34" charset="0"/>
              <a:cs typeface="Arial" panose="020B0604020202020204" pitchFamily="34" charset="0"/>
            </a:endParaRPr>
          </a:p>
          <a:p>
            <a:pPr lvl="0" defTabSz="457200">
              <a:lnSpc>
                <a:spcPct val="90000"/>
              </a:lnSpc>
              <a:buClr>
                <a:srgbClr val="FDC82F"/>
              </a:buClr>
              <a:buSzPct val="80000"/>
            </a:pPr>
            <a:r>
              <a:rPr lang="en-US" sz="2000" b="1" dirty="0">
                <a:solidFill>
                  <a:schemeClr val="tx1">
                    <a:lumMod val="75000"/>
                    <a:lumOff val="25000"/>
                  </a:schemeClr>
                </a:solidFill>
                <a:latin typeface="Arial" panose="020B0604020202020204" pitchFamily="34" charset="0"/>
                <a:cs typeface="Arial" panose="020B0604020202020204" pitchFamily="34" charset="0"/>
              </a:rPr>
              <a:t>Webinar – </a:t>
            </a:r>
            <a:r>
              <a:rPr lang="en-US" sz="2000" b="1">
                <a:solidFill>
                  <a:schemeClr val="tx1">
                    <a:lumMod val="75000"/>
                    <a:lumOff val="25000"/>
                  </a:schemeClr>
                </a:solidFill>
                <a:latin typeface="Arial" panose="020B0604020202020204" pitchFamily="34" charset="0"/>
                <a:cs typeface="Arial" panose="020B0604020202020204" pitchFamily="34" charset="0"/>
              </a:rPr>
              <a:t>26 February </a:t>
            </a:r>
            <a:r>
              <a:rPr lang="en-US" sz="2000" b="1" dirty="0">
                <a:solidFill>
                  <a:schemeClr val="tx1">
                    <a:lumMod val="75000"/>
                    <a:lumOff val="25000"/>
                  </a:schemeClr>
                </a:solidFill>
                <a:latin typeface="Arial" panose="020B0604020202020204" pitchFamily="34" charset="0"/>
                <a:cs typeface="Arial" panose="020B0604020202020204" pitchFamily="34" charset="0"/>
              </a:rPr>
              <a:t>2021</a:t>
            </a:r>
          </a:p>
          <a:p>
            <a:pPr lvl="0" defTabSz="457200">
              <a:lnSpc>
                <a:spcPct val="90000"/>
              </a:lnSpc>
              <a:buClr>
                <a:srgbClr val="FDC82F"/>
              </a:buClr>
              <a:buSzPct val="80000"/>
            </a:pPr>
            <a:endParaRPr lang="en-US" sz="2000" b="1" dirty="0">
              <a:solidFill>
                <a:schemeClr val="tx1">
                  <a:lumMod val="75000"/>
                  <a:lumOff val="25000"/>
                </a:schemeClr>
              </a:solidFill>
              <a:latin typeface="Arial" panose="020B0604020202020204" pitchFamily="34" charset="0"/>
              <a:cs typeface="Arial" panose="020B0604020202020204" pitchFamily="34" charset="0"/>
            </a:endParaRPr>
          </a:p>
          <a:p>
            <a:pPr lvl="0" defTabSz="457200">
              <a:lnSpc>
                <a:spcPct val="90000"/>
              </a:lnSpc>
              <a:buClr>
                <a:srgbClr val="FDC82F"/>
              </a:buClr>
              <a:buSzPct val="80000"/>
            </a:pPr>
            <a:r>
              <a:rPr lang="en-US" sz="2000" dirty="0">
                <a:solidFill>
                  <a:schemeClr val="tx1">
                    <a:lumMod val="75000"/>
                    <a:lumOff val="25000"/>
                  </a:schemeClr>
                </a:solidFill>
                <a:latin typeface="Arial" panose="020B0604020202020204" pitchFamily="34" charset="0"/>
                <a:cs typeface="Arial" panose="020B0604020202020204" pitchFamily="34" charset="0"/>
              </a:rPr>
              <a:t>Dave Simmons – Sector Development Lead</a:t>
            </a:r>
          </a:p>
          <a:p>
            <a:pPr lvl="0" defTabSz="457200">
              <a:lnSpc>
                <a:spcPct val="90000"/>
              </a:lnSpc>
              <a:buClr>
                <a:srgbClr val="FDC82F"/>
              </a:buClr>
              <a:buSzPct val="80000"/>
            </a:pPr>
            <a:r>
              <a:rPr lang="en-US" sz="2000" dirty="0">
                <a:solidFill>
                  <a:schemeClr val="tx1">
                    <a:lumMod val="75000"/>
                    <a:lumOff val="25000"/>
                  </a:schemeClr>
                </a:solidFill>
                <a:latin typeface="Arial" panose="020B0604020202020204" pitchFamily="34" charset="0"/>
                <a:cs typeface="Arial" panose="020B0604020202020204" pitchFamily="34" charset="0"/>
              </a:rPr>
              <a:t>John Goodwin – Systemic Adjudicator </a:t>
            </a:r>
          </a:p>
        </p:txBody>
      </p:sp>
    </p:spTree>
    <p:extLst>
      <p:ext uri="{BB962C8B-B14F-4D97-AF65-F5344CB8AC3E}">
        <p14:creationId xmlns:p14="http://schemas.microsoft.com/office/powerpoint/2010/main" val="2036007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42FB8-3941-409A-83F3-B340FAB9E9A7}"/>
              </a:ext>
            </a:extLst>
          </p:cNvPr>
          <p:cNvSpPr>
            <a:spLocks noGrp="1"/>
          </p:cNvSpPr>
          <p:nvPr>
            <p:ph type="title"/>
          </p:nvPr>
        </p:nvSpPr>
        <p:spPr>
          <a:xfrm>
            <a:off x="457200" y="274638"/>
            <a:ext cx="8229600" cy="706090"/>
          </a:xfrm>
        </p:spPr>
        <p:txBody>
          <a:bodyPr/>
          <a:lstStyle/>
          <a:p>
            <a:r>
              <a:rPr lang="en-GB" sz="3600" b="1" dirty="0">
                <a:solidFill>
                  <a:srgbClr val="00B0F0"/>
                </a:solidFill>
                <a:latin typeface="Arial" panose="020B0604020202020204" pitchFamily="34" charset="0"/>
                <a:cs typeface="Arial" panose="020B0604020202020204" pitchFamily="34" charset="0"/>
              </a:rPr>
              <a:t>Systemic Investigations </a:t>
            </a:r>
          </a:p>
        </p:txBody>
      </p:sp>
      <p:sp>
        <p:nvSpPr>
          <p:cNvPr id="3" name="Content Placeholder 2">
            <a:extLst>
              <a:ext uri="{FF2B5EF4-FFF2-40B4-BE49-F238E27FC236}">
                <a16:creationId xmlns:a16="http://schemas.microsoft.com/office/drawing/2014/main" id="{42B1F763-101F-4D33-8233-E86067B093A1}"/>
              </a:ext>
            </a:extLst>
          </p:cNvPr>
          <p:cNvSpPr>
            <a:spLocks noGrp="1"/>
          </p:cNvSpPr>
          <p:nvPr>
            <p:ph idx="1"/>
          </p:nvPr>
        </p:nvSpPr>
        <p:spPr>
          <a:xfrm>
            <a:off x="323527" y="1124744"/>
            <a:ext cx="8567463" cy="4896544"/>
          </a:xfrm>
        </p:spPr>
        <p:txBody>
          <a:bodyPr>
            <a:noAutofit/>
          </a:bodyPr>
          <a:lstStyle/>
          <a:p>
            <a:pPr defTabSz="457200">
              <a:lnSpc>
                <a:spcPct val="90000"/>
              </a:lnSpc>
              <a:spcBef>
                <a:spcPts val="1000"/>
              </a:spcBef>
              <a:spcAft>
                <a:spcPts val="800"/>
              </a:spcAft>
              <a:buSzPct val="75000"/>
              <a:tabLst>
                <a:tab pos="457200" algn="l"/>
              </a:tabLst>
            </a:pPr>
            <a:r>
              <a:rPr lang="en-GB" sz="2000" dirty="0">
                <a:effectLst/>
                <a:latin typeface="Arial" panose="020B0604020202020204" pitchFamily="34" charset="0"/>
                <a:cs typeface="Arial" panose="020B0604020202020204" pitchFamily="34" charset="0"/>
              </a:rPr>
              <a:t>Paragraph 50 of the Scheme:</a:t>
            </a:r>
          </a:p>
          <a:p>
            <a:pPr marL="0" indent="0" fontAlgn="auto">
              <a:lnSpc>
                <a:spcPct val="106000"/>
              </a:lnSpc>
              <a:buNone/>
            </a:pPr>
            <a:r>
              <a:rPr lang="en-GB" sz="2000" i="1" dirty="0">
                <a:latin typeface="Arial" panose="020B0604020202020204" pitchFamily="34" charset="0"/>
                <a:cs typeface="Arial" panose="020B0604020202020204" pitchFamily="34" charset="0"/>
              </a:rPr>
              <a:t>	‘</a:t>
            </a:r>
            <a:r>
              <a:rPr lang="en-GB" sz="2000" i="1" dirty="0">
                <a:effectLst/>
                <a:latin typeface="Arial" panose="020B0604020202020204" pitchFamily="34" charset="0"/>
                <a:cs typeface="Arial" panose="020B0604020202020204" pitchFamily="34" charset="0"/>
              </a:rPr>
              <a:t>The Ombudsman may conduct further investigation beyond the 	initial complaint or landlord to establish whether any presenting 	evidence of service failure is indicative of a systemic failing. 	Where this is the case it will be referred to the appropriate 	regulatory body.’ </a:t>
            </a:r>
          </a:p>
          <a:p>
            <a:pPr fontAlgn="auto">
              <a:lnSpc>
                <a:spcPct val="106000"/>
              </a:lnSpc>
              <a:buSzPct val="75000"/>
            </a:pPr>
            <a:r>
              <a:rPr lang="en-GB" sz="2000" dirty="0">
                <a:effectLst/>
                <a:latin typeface="Arial" panose="020B0604020202020204" pitchFamily="34" charset="0"/>
                <a:cs typeface="Arial" panose="020B0604020202020204" pitchFamily="34" charset="0"/>
              </a:rPr>
              <a:t>Our investigations are usually the result of a complaint from an individual.  We may also wish to investigate the root causes that give rise to a significant number of individual complaints. </a:t>
            </a:r>
          </a:p>
          <a:p>
            <a:pPr fontAlgn="auto">
              <a:lnSpc>
                <a:spcPct val="106000"/>
              </a:lnSpc>
              <a:buSzPct val="75000"/>
            </a:pPr>
            <a:r>
              <a:rPr lang="en-GB" sz="2000" dirty="0">
                <a:effectLst/>
                <a:latin typeface="Arial" panose="020B0604020202020204" pitchFamily="34" charset="0"/>
                <a:cs typeface="Arial" panose="020B0604020202020204" pitchFamily="34" charset="0"/>
              </a:rPr>
              <a:t>Where investigations result in findings of maladministration we may  consider whether there </a:t>
            </a:r>
            <a:r>
              <a:rPr lang="en-GB" sz="2000" dirty="0">
                <a:latin typeface="Arial" panose="020B0604020202020204" pitchFamily="34" charset="0"/>
                <a:cs typeface="Arial" panose="020B0604020202020204" pitchFamily="34" charset="0"/>
              </a:rPr>
              <a:t>is a </a:t>
            </a:r>
            <a:r>
              <a:rPr lang="en-GB" sz="2000" dirty="0">
                <a:effectLst/>
                <a:latin typeface="Arial" panose="020B0604020202020204" pitchFamily="34" charset="0"/>
                <a:cs typeface="Arial" panose="020B0604020202020204" pitchFamily="34" charset="0"/>
              </a:rPr>
              <a:t>wider problem affecting a landlord’s service to residents, or a sector-wide issue affecting a number of our member landlords</a:t>
            </a:r>
          </a:p>
          <a:p>
            <a:pPr marL="0" indent="0" fontAlgn="auto">
              <a:lnSpc>
                <a:spcPct val="106000"/>
              </a:lnSpc>
              <a:buNone/>
            </a:pPr>
            <a:endParaRPr lang="en-GB" sz="2000" dirty="0">
              <a:effectLst/>
              <a:latin typeface="Arial" panose="020B0604020202020204" pitchFamily="34" charset="0"/>
              <a:cs typeface="Arial" panose="020B0604020202020204" pitchFamily="34" charset="0"/>
            </a:endParaRPr>
          </a:p>
          <a:p>
            <a:pPr lvl="1" defTabSz="457200">
              <a:lnSpc>
                <a:spcPct val="90000"/>
              </a:lnSpc>
              <a:spcBef>
                <a:spcPts val="1000"/>
              </a:spcBef>
              <a:spcAft>
                <a:spcPts val="800"/>
              </a:spcAft>
              <a:buClr>
                <a:srgbClr val="FFC000"/>
              </a:buClr>
              <a:buSzPct val="80000"/>
              <a:buFont typeface="Arial" panose="020B0604020202020204" pitchFamily="34" charset="0"/>
              <a:buChar char="•"/>
              <a:tabLst>
                <a:tab pos="457200" algn="l"/>
              </a:tabLst>
            </a:pPr>
            <a:endParaRPr lang="en-GB" sz="2000" dirty="0">
              <a:solidFill>
                <a:schemeClr val="tx1">
                  <a:lumMod val="75000"/>
                  <a:lumOff val="25000"/>
                </a:schemeClr>
              </a:solidFill>
              <a:latin typeface="Arial" panose="020B0604020202020204" pitchFamily="34" charset="0"/>
              <a:cs typeface="Arial" panose="020B0604020202020204" pitchFamily="34" charset="0"/>
            </a:endParaRPr>
          </a:p>
        </p:txBody>
      </p:sp>
      <p:pic>
        <p:nvPicPr>
          <p:cNvPr id="4" name="Picture 2" descr="\\fileserver01\share\A transition\Corporate Identity\Logo\HOS_Logo_Col.png">
            <a:extLst>
              <a:ext uri="{FF2B5EF4-FFF2-40B4-BE49-F238E27FC236}">
                <a16:creationId xmlns:a16="http://schemas.microsoft.com/office/drawing/2014/main" id="{1C32716C-753C-4847-9CA8-D14249A15C30}"/>
              </a:ext>
            </a:extLst>
          </p:cNvPr>
          <p:cNvPicPr>
            <a:picLocks noChangeAspect="1" noChangeArrowheads="1"/>
          </p:cNvPicPr>
          <p:nvPr/>
        </p:nvPicPr>
        <p:blipFill>
          <a:blip r:embed="rId2" cstate="print"/>
          <a:srcRect/>
          <a:stretch>
            <a:fillRect/>
          </a:stretch>
        </p:blipFill>
        <p:spPr bwMode="auto">
          <a:xfrm>
            <a:off x="7031108" y="5877272"/>
            <a:ext cx="1859883" cy="820055"/>
          </a:xfrm>
          <a:prstGeom prst="rect">
            <a:avLst/>
          </a:prstGeom>
          <a:noFill/>
        </p:spPr>
      </p:pic>
    </p:spTree>
    <p:extLst>
      <p:ext uri="{BB962C8B-B14F-4D97-AF65-F5344CB8AC3E}">
        <p14:creationId xmlns:p14="http://schemas.microsoft.com/office/powerpoint/2010/main" val="523897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42FB8-3941-409A-83F3-B340FAB9E9A7}"/>
              </a:ext>
            </a:extLst>
          </p:cNvPr>
          <p:cNvSpPr>
            <a:spLocks noGrp="1"/>
          </p:cNvSpPr>
          <p:nvPr>
            <p:ph type="title"/>
          </p:nvPr>
        </p:nvSpPr>
        <p:spPr>
          <a:xfrm>
            <a:off x="457200" y="274638"/>
            <a:ext cx="8229600" cy="706090"/>
          </a:xfrm>
        </p:spPr>
        <p:txBody>
          <a:bodyPr/>
          <a:lstStyle/>
          <a:p>
            <a:r>
              <a:rPr lang="en-GB" sz="3600" b="1" dirty="0">
                <a:solidFill>
                  <a:srgbClr val="00B0F0"/>
                </a:solidFill>
                <a:latin typeface="Arial" panose="020B0604020202020204" pitchFamily="34" charset="0"/>
                <a:cs typeface="Arial" panose="020B0604020202020204" pitchFamily="34" charset="0"/>
              </a:rPr>
              <a:t>Complaint Handling Failure Orders</a:t>
            </a:r>
          </a:p>
        </p:txBody>
      </p:sp>
      <p:sp>
        <p:nvSpPr>
          <p:cNvPr id="3" name="Content Placeholder 2">
            <a:extLst>
              <a:ext uri="{FF2B5EF4-FFF2-40B4-BE49-F238E27FC236}">
                <a16:creationId xmlns:a16="http://schemas.microsoft.com/office/drawing/2014/main" id="{42B1F763-101F-4D33-8233-E86067B093A1}"/>
              </a:ext>
            </a:extLst>
          </p:cNvPr>
          <p:cNvSpPr>
            <a:spLocks noGrp="1"/>
          </p:cNvSpPr>
          <p:nvPr>
            <p:ph idx="1"/>
          </p:nvPr>
        </p:nvSpPr>
        <p:spPr>
          <a:xfrm>
            <a:off x="1" y="980728"/>
            <a:ext cx="9036496" cy="5400600"/>
          </a:xfrm>
        </p:spPr>
        <p:txBody>
          <a:bodyPr>
            <a:noAutofit/>
          </a:bodyPr>
          <a:lstStyle/>
          <a:p>
            <a:pPr lvl="1" defTabSz="457200">
              <a:lnSpc>
                <a:spcPct val="110000"/>
              </a:lnSpc>
              <a:spcBef>
                <a:spcPts val="1000"/>
              </a:spcBef>
              <a:spcAft>
                <a:spcPts val="800"/>
              </a:spcAft>
              <a:buClr>
                <a:srgbClr val="FFC000"/>
              </a:buClr>
              <a:buSzPct val="80000"/>
              <a:buFont typeface="Wingdings 3" charset="2"/>
              <a:buChar char=""/>
              <a:tabLst>
                <a:tab pos="457200" algn="l"/>
              </a:tabLst>
            </a:pPr>
            <a:r>
              <a:rPr lang="en-GB" sz="2000" dirty="0">
                <a:solidFill>
                  <a:schemeClr val="tx1">
                    <a:lumMod val="75000"/>
                    <a:lumOff val="25000"/>
                  </a:schemeClr>
                </a:solidFill>
                <a:latin typeface="Arial" panose="020B0604020202020204" pitchFamily="34" charset="0"/>
                <a:cs typeface="Arial" panose="020B0604020202020204" pitchFamily="34" charset="0"/>
              </a:rPr>
              <a:t>New power to issue Complaint Handling Failure Orders for non-compliance with the Scheme or Code, including: </a:t>
            </a:r>
          </a:p>
          <a:p>
            <a:pPr lvl="2" defTabSz="457200">
              <a:spcBef>
                <a:spcPts val="1000"/>
              </a:spcBef>
              <a:spcAft>
                <a:spcPts val="800"/>
              </a:spcAft>
              <a:buClr>
                <a:srgbClr val="FFC000"/>
              </a:buClr>
              <a:buSzPct val="80000"/>
              <a:tabLst>
                <a:tab pos="457200" algn="l"/>
              </a:tabLst>
            </a:pPr>
            <a:r>
              <a:rPr lang="en-US" sz="1800" dirty="0">
                <a:solidFill>
                  <a:schemeClr val="tx1">
                    <a:lumMod val="75000"/>
                    <a:lumOff val="25000"/>
                  </a:schemeClr>
                </a:solidFill>
                <a:latin typeface="Arial" panose="020B0604020202020204" pitchFamily="34" charset="0"/>
                <a:cs typeface="Arial" panose="020B0604020202020204" pitchFamily="34" charset="0"/>
              </a:rPr>
              <a:t>failure to accept complaint in timely manner, or exclude without good reason  </a:t>
            </a:r>
          </a:p>
          <a:p>
            <a:pPr lvl="2" defTabSz="457200">
              <a:spcBef>
                <a:spcPts val="1000"/>
              </a:spcBef>
              <a:spcAft>
                <a:spcPts val="800"/>
              </a:spcAft>
              <a:buClr>
                <a:srgbClr val="FFC000"/>
              </a:buClr>
              <a:buSzPct val="80000"/>
              <a:tabLst>
                <a:tab pos="457200" algn="l"/>
              </a:tabLst>
            </a:pPr>
            <a:r>
              <a:rPr lang="en-US" sz="1800" dirty="0">
                <a:solidFill>
                  <a:schemeClr val="tx1">
                    <a:lumMod val="75000"/>
                    <a:lumOff val="25000"/>
                  </a:schemeClr>
                </a:solidFill>
                <a:latin typeface="Arial" panose="020B0604020202020204" pitchFamily="34" charset="0"/>
                <a:cs typeface="Arial" panose="020B0604020202020204" pitchFamily="34" charset="0"/>
              </a:rPr>
              <a:t>an inaccessible complaints procedure, or not managing complaints in accordance with the complaints policy</a:t>
            </a:r>
          </a:p>
          <a:p>
            <a:pPr lvl="2" defTabSz="457200">
              <a:lnSpc>
                <a:spcPct val="130000"/>
              </a:lnSpc>
              <a:spcBef>
                <a:spcPts val="1000"/>
              </a:spcBef>
              <a:spcAft>
                <a:spcPts val="800"/>
              </a:spcAft>
              <a:buClr>
                <a:srgbClr val="FFC000"/>
              </a:buClr>
              <a:buSzPct val="80000"/>
              <a:tabLst>
                <a:tab pos="457200" algn="l"/>
              </a:tabLst>
            </a:pPr>
            <a:r>
              <a:rPr lang="en-US" sz="1800" dirty="0">
                <a:solidFill>
                  <a:schemeClr val="tx1">
                    <a:lumMod val="75000"/>
                    <a:lumOff val="25000"/>
                  </a:schemeClr>
                </a:solidFill>
                <a:latin typeface="Arial" panose="020B0604020202020204" pitchFamily="34" charset="0"/>
                <a:cs typeface="Arial" panose="020B0604020202020204" pitchFamily="34" charset="0"/>
              </a:rPr>
              <a:t>failure to progress a complaint through procedure or respond within timescales without good reason</a:t>
            </a:r>
          </a:p>
          <a:p>
            <a:pPr lvl="2" defTabSz="457200">
              <a:lnSpc>
                <a:spcPct val="130000"/>
              </a:lnSpc>
              <a:spcBef>
                <a:spcPts val="1000"/>
              </a:spcBef>
              <a:spcAft>
                <a:spcPts val="800"/>
              </a:spcAft>
              <a:buClr>
                <a:srgbClr val="FFC000"/>
              </a:buClr>
              <a:buSzPct val="80000"/>
              <a:tabLst>
                <a:tab pos="457200" algn="l"/>
              </a:tabLst>
            </a:pPr>
            <a:r>
              <a:rPr lang="en-US" sz="1800" dirty="0">
                <a:solidFill>
                  <a:schemeClr val="tx1">
                    <a:lumMod val="75000"/>
                    <a:lumOff val="25000"/>
                  </a:schemeClr>
                </a:solidFill>
                <a:latin typeface="Arial" panose="020B0604020202020204" pitchFamily="34" charset="0"/>
                <a:cs typeface="Arial" panose="020B0604020202020204" pitchFamily="34" charset="0"/>
              </a:rPr>
              <a:t>failure to notify resident of their right to refer the complaint to Ombudsman </a:t>
            </a:r>
          </a:p>
          <a:p>
            <a:pPr lvl="2" defTabSz="457200">
              <a:lnSpc>
                <a:spcPct val="130000"/>
              </a:lnSpc>
              <a:spcBef>
                <a:spcPts val="1000"/>
              </a:spcBef>
              <a:spcAft>
                <a:spcPts val="800"/>
              </a:spcAft>
              <a:buClr>
                <a:srgbClr val="FFC000"/>
              </a:buClr>
              <a:buSzPct val="80000"/>
              <a:tabLst>
                <a:tab pos="457200" algn="l"/>
              </a:tabLst>
            </a:pPr>
            <a:r>
              <a:rPr lang="en-US" sz="1800" dirty="0">
                <a:solidFill>
                  <a:schemeClr val="tx1">
                    <a:lumMod val="75000"/>
                    <a:lumOff val="25000"/>
                  </a:schemeClr>
                </a:solidFill>
                <a:latin typeface="Arial" panose="020B0604020202020204" pitchFamily="34" charset="0"/>
                <a:cs typeface="Arial" panose="020B0604020202020204" pitchFamily="34" charset="0"/>
              </a:rPr>
              <a:t>failure to provide evidence to support investigation by the Ombudsman</a:t>
            </a:r>
          </a:p>
          <a:p>
            <a:pPr marL="742950" marR="0" lvl="1" indent="-285750" algn="l" defTabSz="457200" rtl="0" eaLnBrk="1" fontAlgn="auto" latinLnBrk="0" hangingPunct="1">
              <a:lnSpc>
                <a:spcPct val="90000"/>
              </a:lnSpc>
              <a:spcBef>
                <a:spcPts val="1000"/>
              </a:spcBef>
              <a:spcAft>
                <a:spcPts val="0"/>
              </a:spcAft>
              <a:buClr>
                <a:srgbClr val="FFC000"/>
              </a:buClr>
              <a:buSzPct val="80000"/>
              <a:buFont typeface="Wingdings 3" charset="2"/>
              <a:buChar char=""/>
              <a:tabLst>
                <a:tab pos="457200" algn="l"/>
              </a:tabLst>
              <a:defRPr/>
            </a:pPr>
            <a:r>
              <a:rPr kumimoji="0" lang="en-GB" sz="22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For further info. see </a:t>
            </a:r>
            <a:r>
              <a:rPr kumimoji="0" lang="en-GB" sz="2200" b="0" i="1"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‘Guidance on determinations of complaint handling failure and orders’ </a:t>
            </a:r>
            <a:r>
              <a:rPr kumimoji="0" lang="en-GB" sz="2200" b="0" i="0" u="none" strike="noStrike" kern="1200" cap="none" spc="0" normalizeH="0" baseline="0" noProof="0" dirty="0">
                <a:ln>
                  <a:noFill/>
                </a:ln>
                <a:solidFill>
                  <a:prstClr val="black">
                    <a:lumMod val="75000"/>
                    <a:lumOff val="25000"/>
                  </a:prstClr>
                </a:solidFill>
                <a:effectLst/>
                <a:uLnTx/>
                <a:uFillTx/>
                <a:latin typeface="Arial" panose="020B0604020202020204" pitchFamily="34" charset="0"/>
                <a:ea typeface="+mn-ea"/>
                <a:cs typeface="Arial" panose="020B0604020202020204" pitchFamily="34" charset="0"/>
              </a:rPr>
              <a:t>on website</a:t>
            </a:r>
          </a:p>
          <a:p>
            <a:pPr lvl="2" defTabSz="457200">
              <a:lnSpc>
                <a:spcPct val="130000"/>
              </a:lnSpc>
              <a:spcBef>
                <a:spcPts val="1000"/>
              </a:spcBef>
              <a:spcAft>
                <a:spcPts val="800"/>
              </a:spcAft>
              <a:buClr>
                <a:srgbClr val="FFC000"/>
              </a:buClr>
              <a:buSzPct val="80000"/>
              <a:tabLst>
                <a:tab pos="457200" algn="l"/>
              </a:tabLst>
            </a:pPr>
            <a:endParaRPr lang="en-US" sz="1800" dirty="0">
              <a:solidFill>
                <a:schemeClr val="tx1">
                  <a:lumMod val="75000"/>
                  <a:lumOff val="25000"/>
                </a:schemeClr>
              </a:solidFill>
              <a:latin typeface="Arial" panose="020B0604020202020204" pitchFamily="34" charset="0"/>
              <a:cs typeface="Arial" panose="020B0604020202020204" pitchFamily="34" charset="0"/>
            </a:endParaRPr>
          </a:p>
        </p:txBody>
      </p:sp>
      <p:pic>
        <p:nvPicPr>
          <p:cNvPr id="4" name="Picture 2" descr="\\fileserver01\share\A transition\Corporate Identity\Logo\HOS_Logo_Col.png">
            <a:extLst>
              <a:ext uri="{FF2B5EF4-FFF2-40B4-BE49-F238E27FC236}">
                <a16:creationId xmlns:a16="http://schemas.microsoft.com/office/drawing/2014/main" id="{1C32716C-753C-4847-9CA8-D14249A15C30}"/>
              </a:ext>
            </a:extLst>
          </p:cNvPr>
          <p:cNvPicPr>
            <a:picLocks noChangeAspect="1" noChangeArrowheads="1"/>
          </p:cNvPicPr>
          <p:nvPr/>
        </p:nvPicPr>
        <p:blipFill>
          <a:blip r:embed="rId3" cstate="print"/>
          <a:srcRect/>
          <a:stretch>
            <a:fillRect/>
          </a:stretch>
        </p:blipFill>
        <p:spPr bwMode="auto">
          <a:xfrm>
            <a:off x="7031108" y="5877272"/>
            <a:ext cx="1859883" cy="820055"/>
          </a:xfrm>
          <a:prstGeom prst="rect">
            <a:avLst/>
          </a:prstGeom>
          <a:noFill/>
        </p:spPr>
      </p:pic>
    </p:spTree>
    <p:extLst>
      <p:ext uri="{BB962C8B-B14F-4D97-AF65-F5344CB8AC3E}">
        <p14:creationId xmlns:p14="http://schemas.microsoft.com/office/powerpoint/2010/main" val="41532126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1DBFE-AA18-4728-B2D8-EA351E3A19D2}"/>
              </a:ext>
            </a:extLst>
          </p:cNvPr>
          <p:cNvSpPr>
            <a:spLocks noGrp="1"/>
          </p:cNvSpPr>
          <p:nvPr>
            <p:ph type="title"/>
          </p:nvPr>
        </p:nvSpPr>
        <p:spPr>
          <a:xfrm>
            <a:off x="457200" y="274638"/>
            <a:ext cx="8229600" cy="922114"/>
          </a:xfrm>
        </p:spPr>
        <p:txBody>
          <a:bodyPr>
            <a:normAutofit/>
          </a:bodyPr>
          <a:lstStyle/>
          <a:p>
            <a:r>
              <a:rPr lang="en-GB" sz="3600" b="1" dirty="0">
                <a:solidFill>
                  <a:srgbClr val="00B0F0"/>
                </a:solidFill>
                <a:latin typeface="Arial" panose="020B0604020202020204" pitchFamily="34" charset="0"/>
                <a:cs typeface="Arial" panose="020B0604020202020204" pitchFamily="34" charset="0"/>
              </a:rPr>
              <a:t>Complaint Handling Code – timings</a:t>
            </a:r>
          </a:p>
        </p:txBody>
      </p:sp>
      <p:sp>
        <p:nvSpPr>
          <p:cNvPr id="3" name="Content Placeholder 2">
            <a:extLst>
              <a:ext uri="{FF2B5EF4-FFF2-40B4-BE49-F238E27FC236}">
                <a16:creationId xmlns:a16="http://schemas.microsoft.com/office/drawing/2014/main" id="{3D34FBA7-0CCC-4F36-9F17-2C0DB672894A}"/>
              </a:ext>
            </a:extLst>
          </p:cNvPr>
          <p:cNvSpPr>
            <a:spLocks noGrp="1"/>
          </p:cNvSpPr>
          <p:nvPr>
            <p:ph idx="1"/>
          </p:nvPr>
        </p:nvSpPr>
        <p:spPr>
          <a:xfrm>
            <a:off x="457200" y="1196752"/>
            <a:ext cx="8229600" cy="5386610"/>
          </a:xfrm>
        </p:spPr>
        <p:txBody>
          <a:bodyPr vert="horz" lIns="91440" tIns="45720" rIns="91440" bIns="45720" rtlCol="0">
            <a:noAutofit/>
          </a:bodyPr>
          <a:lstStyle/>
          <a:p>
            <a:r>
              <a:rPr lang="en-GB" sz="2200" dirty="0">
                <a:latin typeface="Arial" panose="020B0604020202020204" pitchFamily="34" charset="0"/>
                <a:cs typeface="Arial" panose="020B0604020202020204" pitchFamily="34" charset="0"/>
              </a:rPr>
              <a:t>Complaint Handling Code issued 7 July 2020</a:t>
            </a:r>
          </a:p>
          <a:p>
            <a:r>
              <a:rPr lang="en-GB" sz="2200" dirty="0">
                <a:latin typeface="Arial" panose="020B0604020202020204" pitchFamily="34" charset="0"/>
                <a:cs typeface="Arial" panose="020B0604020202020204" pitchFamily="34" charset="0"/>
              </a:rPr>
              <a:t>revised Housing Ombudsman Scheme 1 September 2020</a:t>
            </a:r>
          </a:p>
          <a:p>
            <a:pPr marL="342900" lvl="1" indent="-342900">
              <a:lnSpc>
                <a:spcPct val="90000"/>
              </a:lnSpc>
              <a:buClr>
                <a:srgbClr val="FFC000"/>
              </a:buClr>
              <a:buSzPct val="68000"/>
              <a:buChar char="►"/>
            </a:pPr>
            <a:r>
              <a:rPr lang="en-GB" sz="2200" dirty="0">
                <a:latin typeface="Arial" panose="020B0604020202020204" pitchFamily="34" charset="0"/>
                <a:cs typeface="Arial" panose="020B0604020202020204" pitchFamily="34" charset="0"/>
              </a:rPr>
              <a:t>self-assessments by 31 December 2020:</a:t>
            </a:r>
          </a:p>
          <a:p>
            <a:pPr marL="742950" lvl="2" indent="-342900">
              <a:lnSpc>
                <a:spcPct val="90000"/>
              </a:lnSpc>
              <a:buClr>
                <a:srgbClr val="FFC000"/>
              </a:buClr>
              <a:buSzPct val="68000"/>
            </a:pPr>
            <a:r>
              <a:rPr lang="en-GB" sz="2200" dirty="0">
                <a:latin typeface="Arial" panose="020B0604020202020204" pitchFamily="34" charset="0"/>
                <a:cs typeface="Arial" panose="020B0604020202020204" pitchFamily="34" charset="0"/>
              </a:rPr>
              <a:t>report outcome to their board </a:t>
            </a:r>
          </a:p>
          <a:p>
            <a:pPr marL="742950" lvl="2" indent="-342900">
              <a:lnSpc>
                <a:spcPct val="90000"/>
              </a:lnSpc>
              <a:buClr>
                <a:srgbClr val="FFC000"/>
              </a:buClr>
              <a:buSzPct val="68000"/>
            </a:pPr>
            <a:r>
              <a:rPr lang="en-GB" sz="2200" dirty="0">
                <a:latin typeface="Arial" panose="020B0604020202020204" pitchFamily="34" charset="0"/>
                <a:cs typeface="Arial" panose="020B0604020202020204" pitchFamily="34" charset="0"/>
              </a:rPr>
              <a:t>publish assessment</a:t>
            </a:r>
          </a:p>
          <a:p>
            <a:pPr marL="742950" lvl="2" indent="-342900">
              <a:lnSpc>
                <a:spcPct val="90000"/>
              </a:lnSpc>
              <a:buClr>
                <a:srgbClr val="FFC000"/>
              </a:buClr>
              <a:buSzPct val="68000"/>
            </a:pPr>
            <a:r>
              <a:rPr lang="en-GB" sz="2200" dirty="0">
                <a:latin typeface="Arial" panose="020B0604020202020204" pitchFamily="34" charset="0"/>
                <a:cs typeface="Arial" panose="020B0604020202020204" pitchFamily="34" charset="0"/>
              </a:rPr>
              <a:t>update policy and procedures (by 31 March 2021 at latest)</a:t>
            </a:r>
          </a:p>
          <a:p>
            <a:r>
              <a:rPr lang="en-GB" sz="2200" dirty="0">
                <a:latin typeface="Arial" panose="020B0604020202020204" pitchFamily="34" charset="0"/>
                <a:cs typeface="Arial" panose="020B0604020202020204" pitchFamily="34" charset="0"/>
              </a:rPr>
              <a:t>complaint handling failure orders from January 2021 for non-compliance (shadow orders prior to Jan. 2021 informing landlords of breaches)</a:t>
            </a:r>
          </a:p>
          <a:p>
            <a:r>
              <a:rPr lang="en-GB" sz="2200" dirty="0">
                <a:latin typeface="Arial" panose="020B0604020202020204" pitchFamily="34" charset="0"/>
                <a:cs typeface="Arial" panose="020B0604020202020204" pitchFamily="34" charset="0"/>
              </a:rPr>
              <a:t>we will be proportionate, giving landlords an opportunity to put something right</a:t>
            </a:r>
          </a:p>
        </p:txBody>
      </p:sp>
      <p:pic>
        <p:nvPicPr>
          <p:cNvPr id="4" name="Picture 2" descr="\\fileserver01\share\A transition\Corporate Identity\Logo\HOS_Logo_Col.png">
            <a:extLst>
              <a:ext uri="{FF2B5EF4-FFF2-40B4-BE49-F238E27FC236}">
                <a16:creationId xmlns:a16="http://schemas.microsoft.com/office/drawing/2014/main" id="{E068F99D-9A15-4A0B-985D-7D89DF8349E7}"/>
              </a:ext>
            </a:extLst>
          </p:cNvPr>
          <p:cNvPicPr>
            <a:picLocks noChangeAspect="1" noChangeArrowheads="1"/>
          </p:cNvPicPr>
          <p:nvPr/>
        </p:nvPicPr>
        <p:blipFill>
          <a:blip r:embed="rId3" cstate="print"/>
          <a:srcRect/>
          <a:stretch>
            <a:fillRect/>
          </a:stretch>
        </p:blipFill>
        <p:spPr bwMode="auto">
          <a:xfrm>
            <a:off x="6732240" y="5915198"/>
            <a:ext cx="2186511" cy="964071"/>
          </a:xfrm>
          <a:prstGeom prst="rect">
            <a:avLst/>
          </a:prstGeom>
          <a:noFill/>
        </p:spPr>
      </p:pic>
    </p:spTree>
    <p:extLst>
      <p:ext uri="{BB962C8B-B14F-4D97-AF65-F5344CB8AC3E}">
        <p14:creationId xmlns:p14="http://schemas.microsoft.com/office/powerpoint/2010/main" val="1156309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D5E8B-C414-4768-9597-98FF20754C08}"/>
              </a:ext>
            </a:extLst>
          </p:cNvPr>
          <p:cNvSpPr>
            <a:spLocks noGrp="1"/>
          </p:cNvSpPr>
          <p:nvPr>
            <p:ph type="title"/>
          </p:nvPr>
        </p:nvSpPr>
        <p:spPr>
          <a:xfrm>
            <a:off x="671125" y="548680"/>
            <a:ext cx="8229600" cy="850106"/>
          </a:xfrm>
        </p:spPr>
        <p:txBody>
          <a:bodyPr anchor="ctr">
            <a:noAutofit/>
          </a:bodyPr>
          <a:lstStyle/>
          <a:p>
            <a:pPr algn="l"/>
            <a:r>
              <a:rPr lang="en-GB" sz="2800" b="1" i="1" dirty="0">
                <a:solidFill>
                  <a:srgbClr val="00B0F0"/>
                </a:solidFill>
                <a:latin typeface="Arial" panose="020B0604020202020204" pitchFamily="34" charset="0"/>
                <a:cs typeface="Arial" panose="020B0604020202020204" pitchFamily="34" charset="0"/>
              </a:rPr>
              <a:t>‘The Charter for Social Housing Residents’</a:t>
            </a:r>
            <a:r>
              <a:rPr lang="en-GB" sz="2800" b="1" dirty="0">
                <a:solidFill>
                  <a:srgbClr val="00B0F0"/>
                </a:solidFill>
                <a:latin typeface="Arial" panose="020B0604020202020204" pitchFamily="34" charset="0"/>
                <a:cs typeface="Arial" panose="020B0604020202020204" pitchFamily="34" charset="0"/>
              </a:rPr>
              <a:t> Social Housing White Paper - 17 Nov. 2020</a:t>
            </a:r>
          </a:p>
        </p:txBody>
      </p:sp>
      <p:sp>
        <p:nvSpPr>
          <p:cNvPr id="3" name="Content Placeholder 2">
            <a:extLst>
              <a:ext uri="{FF2B5EF4-FFF2-40B4-BE49-F238E27FC236}">
                <a16:creationId xmlns:a16="http://schemas.microsoft.com/office/drawing/2014/main" id="{914441B2-2B36-4246-8690-969A460A5D1B}"/>
              </a:ext>
            </a:extLst>
          </p:cNvPr>
          <p:cNvSpPr>
            <a:spLocks noGrp="1"/>
          </p:cNvSpPr>
          <p:nvPr>
            <p:ph sz="half" idx="1"/>
          </p:nvPr>
        </p:nvSpPr>
        <p:spPr>
          <a:xfrm>
            <a:off x="395536" y="1628800"/>
            <a:ext cx="8352928" cy="4464496"/>
          </a:xfrm>
        </p:spPr>
        <p:txBody>
          <a:bodyPr>
            <a:noAutofit/>
          </a:bodyPr>
          <a:lstStyle/>
          <a:p>
            <a:pPr marL="0" indent="0">
              <a:buNone/>
            </a:pPr>
            <a:r>
              <a:rPr lang="en-GB" sz="2000" b="1" i="0" u="none" strike="noStrike" baseline="0" dirty="0">
                <a:solidFill>
                  <a:srgbClr val="211D1E"/>
                </a:solidFill>
                <a:latin typeface="Arial" panose="020B0604020202020204" pitchFamily="34" charset="0"/>
                <a:cs typeface="Arial" panose="020B0604020202020204" pitchFamily="34" charset="0"/>
              </a:rPr>
              <a:t>White Paper says Government has already:</a:t>
            </a:r>
          </a:p>
          <a:p>
            <a:r>
              <a:rPr lang="en-GB" sz="2000" b="0" i="0" u="none" strike="noStrike" baseline="0" dirty="0">
                <a:solidFill>
                  <a:srgbClr val="211D1E"/>
                </a:solidFill>
                <a:latin typeface="Arial" panose="020B0604020202020204" pitchFamily="34" charset="0"/>
                <a:cs typeface="Arial" panose="020B0604020202020204" pitchFamily="34" charset="0"/>
              </a:rPr>
              <a:t>Proposed to remove the ‘democratic filter’ (‘designated person’ stage)</a:t>
            </a:r>
          </a:p>
          <a:p>
            <a:r>
              <a:rPr lang="en-GB" sz="2000" b="0" i="0" u="none" strike="noStrike" baseline="0" dirty="0">
                <a:solidFill>
                  <a:srgbClr val="211D1E"/>
                </a:solidFill>
                <a:latin typeface="Arial" panose="020B0604020202020204" pitchFamily="34" charset="0"/>
                <a:cs typeface="Arial" panose="020B0604020202020204" pitchFamily="34" charset="0"/>
              </a:rPr>
              <a:t>Expanded HOS - which aims to halve decision times by March 2022</a:t>
            </a:r>
          </a:p>
          <a:p>
            <a:r>
              <a:rPr lang="en-GB" sz="2000" b="0" i="0" u="none" strike="noStrike" baseline="0" dirty="0">
                <a:solidFill>
                  <a:srgbClr val="211D1E"/>
                </a:solidFill>
                <a:latin typeface="Arial" panose="020B0604020202020204" pitchFamily="34" charset="0"/>
                <a:cs typeface="Arial" panose="020B0604020202020204" pitchFamily="34" charset="0"/>
              </a:rPr>
              <a:t>Increased HOS’ powers and supports the introduction of the ‘Complaint Handling Code’</a:t>
            </a:r>
          </a:p>
          <a:p>
            <a:pPr marL="0" indent="0">
              <a:buNone/>
            </a:pPr>
            <a:r>
              <a:rPr lang="en-GB" sz="2000" b="1" i="0" u="none" strike="noStrike" baseline="0" dirty="0">
                <a:solidFill>
                  <a:srgbClr val="211D1E"/>
                </a:solidFill>
                <a:latin typeface="Arial" panose="020B0604020202020204" pitchFamily="34" charset="0"/>
                <a:cs typeface="Arial" panose="020B0604020202020204" pitchFamily="34" charset="0"/>
              </a:rPr>
              <a:t>Government will: </a:t>
            </a:r>
            <a:endParaRPr lang="en-GB" sz="2000" b="0" i="0" u="none" strike="noStrike" baseline="0" dirty="0">
              <a:solidFill>
                <a:srgbClr val="211D1E"/>
              </a:solidFill>
              <a:latin typeface="Arial" panose="020B0604020202020204" pitchFamily="34" charset="0"/>
              <a:cs typeface="Arial" panose="020B0604020202020204" pitchFamily="34" charset="0"/>
            </a:endParaRPr>
          </a:p>
          <a:p>
            <a:r>
              <a:rPr lang="en-GB" sz="2000" dirty="0">
                <a:solidFill>
                  <a:srgbClr val="211D1E"/>
                </a:solidFill>
                <a:latin typeface="Arial" panose="020B0604020202020204" pitchFamily="34" charset="0"/>
                <a:cs typeface="Arial" panose="020B0604020202020204" pitchFamily="34" charset="0"/>
              </a:rPr>
              <a:t>Strengthen the relationship between the Regulator of Social Housing (RSH) and HOS</a:t>
            </a:r>
          </a:p>
          <a:p>
            <a:r>
              <a:rPr lang="en-GB" sz="2000" dirty="0">
                <a:effectLst/>
                <a:latin typeface="Arial" panose="020B0604020202020204" pitchFamily="34" charset="0"/>
                <a:ea typeface="Times New Roman" panose="02020603050405020304" pitchFamily="18" charset="0"/>
                <a:cs typeface="Arial" panose="020B0604020202020204" pitchFamily="34" charset="0"/>
              </a:rPr>
              <a:t>Introduce an ‘Access to Information Scheme’ for housing associations, with HOS dealing with appeals</a:t>
            </a:r>
            <a:endParaRPr lang="en-GB" sz="2000" dirty="0">
              <a:solidFill>
                <a:srgbClr val="211D1E"/>
              </a:solidFill>
              <a:latin typeface="Arial" panose="020B0604020202020204" pitchFamily="34" charset="0"/>
              <a:cs typeface="Arial" panose="020B0604020202020204" pitchFamily="34" charset="0"/>
            </a:endParaRPr>
          </a:p>
          <a:p>
            <a:r>
              <a:rPr lang="en-GB" sz="2000" b="0" i="0" u="none" strike="noStrike" baseline="0" dirty="0">
                <a:solidFill>
                  <a:srgbClr val="211D1E"/>
                </a:solidFill>
                <a:latin typeface="Arial" panose="020B0604020202020204" pitchFamily="34" charset="0"/>
                <a:cs typeface="Arial" panose="020B0604020202020204" pitchFamily="34" charset="0"/>
              </a:rPr>
              <a:t>HOS to publish decisions and landlord reports from March 2021</a:t>
            </a:r>
          </a:p>
          <a:p>
            <a:r>
              <a:rPr lang="en-GB" sz="2000" b="0" i="0" u="none" strike="noStrike" baseline="0" dirty="0">
                <a:solidFill>
                  <a:srgbClr val="211D1E"/>
                </a:solidFill>
                <a:latin typeface="Arial" panose="020B0604020202020204" pitchFamily="34" charset="0"/>
                <a:cs typeface="Arial" panose="020B0604020202020204" pitchFamily="34" charset="0"/>
              </a:rPr>
              <a:t>Run an awareness campaign so residents know their rights and</a:t>
            </a:r>
            <a:br>
              <a:rPr lang="en-GB" sz="2000" b="0" i="0" u="none" strike="noStrike" baseline="0" dirty="0">
                <a:solidFill>
                  <a:srgbClr val="211D1E"/>
                </a:solidFill>
                <a:latin typeface="Arial" panose="020B0604020202020204" pitchFamily="34" charset="0"/>
                <a:cs typeface="Arial" panose="020B0604020202020204" pitchFamily="34" charset="0"/>
              </a:rPr>
            </a:br>
            <a:r>
              <a:rPr lang="en-GB" sz="2000" b="0" i="0" u="none" strike="noStrike" baseline="0" dirty="0">
                <a:solidFill>
                  <a:srgbClr val="211D1E"/>
                </a:solidFill>
                <a:latin typeface="Arial" panose="020B0604020202020204" pitchFamily="34" charset="0"/>
                <a:cs typeface="Arial" panose="020B0604020202020204" pitchFamily="34" charset="0"/>
              </a:rPr>
              <a:t>how to complain</a:t>
            </a:r>
            <a:endParaRPr lang="en-GB" sz="2000" dirty="0">
              <a:latin typeface="Arial" panose="020B0604020202020204" pitchFamily="34" charset="0"/>
              <a:cs typeface="Arial" panose="020B0604020202020204" pitchFamily="34" charset="0"/>
            </a:endParaRPr>
          </a:p>
        </p:txBody>
      </p:sp>
      <p:pic>
        <p:nvPicPr>
          <p:cNvPr id="9" name="Picture 2" descr="\\fileserver01\share\A transition\Corporate Identity\Logo\HOS_Logo_Col.png">
            <a:extLst>
              <a:ext uri="{FF2B5EF4-FFF2-40B4-BE49-F238E27FC236}">
                <a16:creationId xmlns:a16="http://schemas.microsoft.com/office/drawing/2014/main" id="{60FBBDC0-015B-4C97-BA74-ED5BDD7F9DF2}"/>
              </a:ext>
            </a:extLst>
          </p:cNvPr>
          <p:cNvPicPr>
            <a:picLocks noChangeAspect="1" noChangeArrowheads="1"/>
          </p:cNvPicPr>
          <p:nvPr/>
        </p:nvPicPr>
        <p:blipFill>
          <a:blip r:embed="rId3" cstate="print"/>
          <a:srcRect/>
          <a:stretch>
            <a:fillRect/>
          </a:stretch>
        </p:blipFill>
        <p:spPr bwMode="auto">
          <a:xfrm>
            <a:off x="6553200" y="5786161"/>
            <a:ext cx="2590800" cy="1142329"/>
          </a:xfrm>
          <a:prstGeom prst="rect">
            <a:avLst/>
          </a:prstGeom>
          <a:noFill/>
        </p:spPr>
      </p:pic>
    </p:spTree>
    <p:extLst>
      <p:ext uri="{BB962C8B-B14F-4D97-AF65-F5344CB8AC3E}">
        <p14:creationId xmlns:p14="http://schemas.microsoft.com/office/powerpoint/2010/main" val="2049316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C861A-443D-47F7-878F-EF445FFCBE83}"/>
              </a:ext>
            </a:extLst>
          </p:cNvPr>
          <p:cNvSpPr>
            <a:spLocks noGrp="1"/>
          </p:cNvSpPr>
          <p:nvPr>
            <p:ph type="title"/>
          </p:nvPr>
        </p:nvSpPr>
        <p:spPr/>
        <p:txBody>
          <a:bodyPr/>
          <a:lstStyle/>
          <a:p>
            <a:endParaRPr lang="en-GB" dirty="0"/>
          </a:p>
        </p:txBody>
      </p:sp>
      <p:pic>
        <p:nvPicPr>
          <p:cNvPr id="5" name="Content Placeholder 4" descr="A drawing of a cartoon character&#10;&#10;Description automatically generated">
            <a:extLst>
              <a:ext uri="{FF2B5EF4-FFF2-40B4-BE49-F238E27FC236}">
                <a16:creationId xmlns:a16="http://schemas.microsoft.com/office/drawing/2014/main" id="{9934D8A8-593A-4507-A897-EB5008CD2614}"/>
              </a:ext>
            </a:extLst>
          </p:cNvPr>
          <p:cNvPicPr>
            <a:picLocks noGrp="1" noChangeAspect="1"/>
          </p:cNvPicPr>
          <p:nvPr>
            <p:ph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611782" y="476672"/>
            <a:ext cx="7920435" cy="5649491"/>
          </a:xfrm>
        </p:spPr>
      </p:pic>
    </p:spTree>
    <p:extLst>
      <p:ext uri="{BB962C8B-B14F-4D97-AF65-F5344CB8AC3E}">
        <p14:creationId xmlns:p14="http://schemas.microsoft.com/office/powerpoint/2010/main" val="2477529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2346" y="320328"/>
            <a:ext cx="3913155" cy="1164824"/>
          </a:xfrm>
        </p:spPr>
        <p:txBody>
          <a:bodyPr>
            <a:normAutofit/>
          </a:bodyPr>
          <a:lstStyle/>
          <a:p>
            <a:r>
              <a:rPr lang="en-GB" sz="4000" b="1" dirty="0">
                <a:latin typeface="Arial" panose="020B0604020202020204" pitchFamily="34" charset="0"/>
                <a:cs typeface="Arial" panose="020B0604020202020204" pitchFamily="34" charset="0"/>
              </a:rPr>
              <a:t>Agenda</a:t>
            </a:r>
            <a:endParaRPr lang="en-US" sz="4000" b="1" dirty="0">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F6C94D22-E725-4BD8-9005-005B855186A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7999" y="1485152"/>
            <a:ext cx="2362896" cy="850642"/>
          </a:xfrm>
          <a:prstGeom prst="rect">
            <a:avLst/>
          </a:prstGeom>
        </p:spPr>
      </p:pic>
      <p:sp>
        <p:nvSpPr>
          <p:cNvPr id="3" name="Content Placeholder 2"/>
          <p:cNvSpPr>
            <a:spLocks noGrp="1"/>
          </p:cNvSpPr>
          <p:nvPr>
            <p:ph idx="1"/>
          </p:nvPr>
        </p:nvSpPr>
        <p:spPr>
          <a:xfrm>
            <a:off x="3042346" y="1553128"/>
            <a:ext cx="5593654" cy="4124671"/>
          </a:xfrm>
        </p:spPr>
        <p:txBody>
          <a:bodyPr>
            <a:normAutofit fontScale="92500" lnSpcReduction="20000"/>
          </a:bodyPr>
          <a:lstStyle/>
          <a:p>
            <a:pPr>
              <a:spcBef>
                <a:spcPts val="0"/>
              </a:spcBef>
              <a:buClr>
                <a:srgbClr val="FDC82F"/>
              </a:buClr>
            </a:pPr>
            <a:r>
              <a:rPr lang="en-GB" sz="2400" dirty="0">
                <a:latin typeface="Arial" panose="020B0604020202020204" pitchFamily="34" charset="0"/>
                <a:cs typeface="Arial" panose="020B0604020202020204" pitchFamily="34" charset="0"/>
              </a:rPr>
              <a:t>New ‘Complaint Handling Code’</a:t>
            </a:r>
          </a:p>
          <a:p>
            <a:pPr lvl="1">
              <a:spcBef>
                <a:spcPts val="0"/>
              </a:spcBef>
              <a:buClr>
                <a:srgbClr val="FDC82F"/>
              </a:buClr>
              <a:buFont typeface="Arial" panose="020B0604020202020204" pitchFamily="34" charset="0"/>
              <a:buChar char="•"/>
            </a:pPr>
            <a:r>
              <a:rPr lang="en-GB" sz="2400" dirty="0">
                <a:latin typeface="Arial" panose="020B0604020202020204" pitchFamily="34" charset="0"/>
                <a:cs typeface="Arial" panose="020B0604020202020204" pitchFamily="34" charset="0"/>
              </a:rPr>
              <a:t>background</a:t>
            </a:r>
          </a:p>
          <a:p>
            <a:pPr lvl="1">
              <a:spcBef>
                <a:spcPts val="0"/>
              </a:spcBef>
              <a:buClr>
                <a:srgbClr val="FDC82F"/>
              </a:buClr>
              <a:buFont typeface="Arial" panose="020B0604020202020204" pitchFamily="34" charset="0"/>
              <a:buChar char="•"/>
            </a:pPr>
            <a:r>
              <a:rPr lang="en-GB" sz="2400" dirty="0">
                <a:latin typeface="Arial" panose="020B0604020202020204" pitchFamily="34" charset="0"/>
                <a:cs typeface="Arial" panose="020B0604020202020204" pitchFamily="34" charset="0"/>
              </a:rPr>
              <a:t>aims</a:t>
            </a:r>
          </a:p>
          <a:p>
            <a:pPr lvl="1">
              <a:spcBef>
                <a:spcPts val="0"/>
              </a:spcBef>
              <a:buClr>
                <a:srgbClr val="FDC82F"/>
              </a:buClr>
              <a:buFont typeface="Arial" panose="020B0604020202020204" pitchFamily="34" charset="0"/>
              <a:buChar char="•"/>
            </a:pPr>
            <a:r>
              <a:rPr lang="en-GB" sz="2400" dirty="0">
                <a:latin typeface="Arial" panose="020B0604020202020204" pitchFamily="34" charset="0"/>
                <a:cs typeface="Arial" panose="020B0604020202020204" pitchFamily="34" charset="0"/>
              </a:rPr>
              <a:t>key points</a:t>
            </a:r>
          </a:p>
          <a:p>
            <a:pPr lvl="1">
              <a:spcBef>
                <a:spcPts val="0"/>
              </a:spcBef>
              <a:buClr>
                <a:srgbClr val="FDC82F"/>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a:spcBef>
                <a:spcPts val="0"/>
              </a:spcBef>
              <a:buClr>
                <a:srgbClr val="FDC82F"/>
              </a:buClr>
            </a:pPr>
            <a:r>
              <a:rPr lang="en-GB" sz="2400" dirty="0">
                <a:latin typeface="Arial" panose="020B0604020202020204" pitchFamily="34" charset="0"/>
                <a:cs typeface="Arial" panose="020B0604020202020204" pitchFamily="34" charset="0"/>
              </a:rPr>
              <a:t>New Housing Ombudsman Scheme </a:t>
            </a:r>
          </a:p>
          <a:p>
            <a:pPr lvl="1">
              <a:spcBef>
                <a:spcPts val="0"/>
              </a:spcBef>
              <a:buClr>
                <a:srgbClr val="FDC82F"/>
              </a:buClr>
              <a:buFont typeface="Arial" panose="020B0604020202020204" pitchFamily="34" charset="0"/>
              <a:buChar char="•"/>
            </a:pPr>
            <a:r>
              <a:rPr lang="en-GB" sz="2400" dirty="0">
                <a:latin typeface="Arial" panose="020B0604020202020204" pitchFamily="34" charset="0"/>
                <a:cs typeface="Arial" panose="020B0604020202020204" pitchFamily="34" charset="0"/>
              </a:rPr>
              <a:t>new requirements and powers</a:t>
            </a:r>
          </a:p>
          <a:p>
            <a:pPr lvl="1">
              <a:spcBef>
                <a:spcPts val="0"/>
              </a:spcBef>
              <a:buClr>
                <a:srgbClr val="FDC82F"/>
              </a:buClr>
              <a:buFont typeface="Arial" panose="020B0604020202020204" pitchFamily="34" charset="0"/>
              <a:buChar char="•"/>
            </a:pPr>
            <a:r>
              <a:rPr lang="en-GB" sz="2400" dirty="0">
                <a:latin typeface="Arial" panose="020B0604020202020204" pitchFamily="34" charset="0"/>
                <a:cs typeface="Arial" panose="020B0604020202020204" pitchFamily="34" charset="0"/>
              </a:rPr>
              <a:t>‘Complaint Handling Failure Orders’</a:t>
            </a:r>
          </a:p>
          <a:p>
            <a:pPr lvl="1">
              <a:spcBef>
                <a:spcPts val="0"/>
              </a:spcBef>
              <a:buClr>
                <a:srgbClr val="FDC82F"/>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a:spcBef>
                <a:spcPts val="0"/>
              </a:spcBef>
              <a:buClr>
                <a:srgbClr val="FDC82F"/>
              </a:buClr>
            </a:pPr>
            <a:r>
              <a:rPr lang="en-GB" sz="2400" dirty="0">
                <a:latin typeface="Arial" panose="020B0604020202020204" pitchFamily="34" charset="0"/>
                <a:cs typeface="Arial" panose="020B0604020202020204" pitchFamily="34" charset="0"/>
              </a:rPr>
              <a:t>Implementation and timings </a:t>
            </a:r>
          </a:p>
          <a:p>
            <a:pPr>
              <a:spcBef>
                <a:spcPts val="0"/>
              </a:spcBef>
              <a:buClr>
                <a:srgbClr val="FDC82F"/>
              </a:buClr>
            </a:pPr>
            <a:endParaRPr lang="en-GB" sz="2400" dirty="0">
              <a:latin typeface="Arial" panose="020B0604020202020204" pitchFamily="34" charset="0"/>
              <a:cs typeface="Arial" panose="020B0604020202020204" pitchFamily="34" charset="0"/>
            </a:endParaRPr>
          </a:p>
          <a:p>
            <a:pPr>
              <a:spcBef>
                <a:spcPts val="0"/>
              </a:spcBef>
              <a:buClr>
                <a:srgbClr val="FDC82F"/>
              </a:buClr>
            </a:pPr>
            <a:r>
              <a:rPr lang="en-GB" sz="2400" dirty="0">
                <a:latin typeface="Arial" panose="020B0604020202020204" pitchFamily="34" charset="0"/>
                <a:cs typeface="Arial" panose="020B0604020202020204" pitchFamily="34" charset="0"/>
              </a:rPr>
              <a:t>Social Housing White Paper</a:t>
            </a:r>
          </a:p>
          <a:p>
            <a:pPr>
              <a:spcBef>
                <a:spcPts val="0"/>
              </a:spcBef>
              <a:buClr>
                <a:srgbClr val="FDC82F"/>
              </a:buClr>
            </a:pPr>
            <a:endParaRPr lang="en-GB" sz="2400" dirty="0">
              <a:latin typeface="Arial" panose="020B0604020202020204" pitchFamily="34" charset="0"/>
              <a:cs typeface="Arial" panose="020B0604020202020204" pitchFamily="34" charset="0"/>
            </a:endParaRPr>
          </a:p>
          <a:p>
            <a:pPr>
              <a:spcBef>
                <a:spcPts val="0"/>
              </a:spcBef>
              <a:buClr>
                <a:srgbClr val="FDC82F"/>
              </a:buClr>
            </a:pPr>
            <a:r>
              <a:rPr lang="en-GB" sz="2400" dirty="0">
                <a:latin typeface="Arial" panose="020B0604020202020204" pitchFamily="34" charset="0"/>
                <a:cs typeface="Arial" panose="020B0604020202020204" pitchFamily="34" charset="0"/>
              </a:rPr>
              <a:t>Q&amp;A </a:t>
            </a:r>
            <a:endParaRPr lang="en-US" sz="2400" dirty="0">
              <a:latin typeface="Arial" panose="020B0604020202020204" pitchFamily="34" charset="0"/>
              <a:cs typeface="Arial" panose="020B0604020202020204" pitchFamily="34" charset="0"/>
            </a:endParaRPr>
          </a:p>
          <a:p>
            <a:pPr marL="0" indent="0">
              <a:buNone/>
            </a:pPr>
            <a:endParaRPr lang="en-US" dirty="0"/>
          </a:p>
        </p:txBody>
      </p:sp>
      <p:pic>
        <p:nvPicPr>
          <p:cNvPr id="5" name="Picture 4" descr="A picture containing drawing&#10;&#10;Description automatically generated">
            <a:extLst>
              <a:ext uri="{FF2B5EF4-FFF2-40B4-BE49-F238E27FC236}">
                <a16:creationId xmlns:a16="http://schemas.microsoft.com/office/drawing/2014/main" id="{0019DA7E-033C-4861-BEE2-DA6CFD7F6FA6}"/>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508000" y="3886200"/>
            <a:ext cx="2362895" cy="1577232"/>
          </a:xfrm>
          <a:prstGeom prst="rect">
            <a:avLst/>
          </a:prstGeom>
        </p:spPr>
      </p:pic>
      <p:pic>
        <p:nvPicPr>
          <p:cNvPr id="7" name="Picture 2" descr="\\fileserver01\share\A transition\Corporate Identity\Logo\HOS_Logo_Col.png">
            <a:extLst>
              <a:ext uri="{FF2B5EF4-FFF2-40B4-BE49-F238E27FC236}">
                <a16:creationId xmlns:a16="http://schemas.microsoft.com/office/drawing/2014/main" id="{DD79EF69-3007-4920-97F8-EA3D764B07BC}"/>
              </a:ext>
            </a:extLst>
          </p:cNvPr>
          <p:cNvPicPr>
            <a:picLocks noChangeAspect="1" noChangeArrowheads="1"/>
          </p:cNvPicPr>
          <p:nvPr/>
        </p:nvPicPr>
        <p:blipFill>
          <a:blip r:embed="rId6" cstate="print"/>
          <a:srcRect/>
          <a:stretch>
            <a:fillRect/>
          </a:stretch>
        </p:blipFill>
        <p:spPr bwMode="auto">
          <a:xfrm>
            <a:off x="6588087" y="5652760"/>
            <a:ext cx="2590800" cy="1142329"/>
          </a:xfrm>
          <a:prstGeom prst="rect">
            <a:avLst/>
          </a:prstGeom>
          <a:noFill/>
        </p:spPr>
      </p:pic>
    </p:spTree>
    <p:extLst>
      <p:ext uri="{BB962C8B-B14F-4D97-AF65-F5344CB8AC3E}">
        <p14:creationId xmlns:p14="http://schemas.microsoft.com/office/powerpoint/2010/main" val="1952361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D5E8B-C414-4768-9597-98FF20754C08}"/>
              </a:ext>
            </a:extLst>
          </p:cNvPr>
          <p:cNvSpPr>
            <a:spLocks noGrp="1"/>
          </p:cNvSpPr>
          <p:nvPr>
            <p:ph type="title"/>
          </p:nvPr>
        </p:nvSpPr>
        <p:spPr>
          <a:xfrm>
            <a:off x="457200" y="274638"/>
            <a:ext cx="8229600" cy="1143000"/>
          </a:xfrm>
        </p:spPr>
        <p:txBody>
          <a:bodyPr anchor="ctr">
            <a:normAutofit/>
          </a:bodyPr>
          <a:lstStyle/>
          <a:p>
            <a:r>
              <a:rPr lang="en-GB" sz="3600" b="1" dirty="0">
                <a:solidFill>
                  <a:srgbClr val="00B0F0"/>
                </a:solidFill>
                <a:latin typeface="Arial" panose="020B0604020202020204" pitchFamily="34" charset="0"/>
                <a:cs typeface="Arial" panose="020B0604020202020204" pitchFamily="34" charset="0"/>
              </a:rPr>
              <a:t>Background </a:t>
            </a:r>
          </a:p>
        </p:txBody>
      </p:sp>
      <p:sp>
        <p:nvSpPr>
          <p:cNvPr id="3" name="Content Placeholder 2">
            <a:extLst>
              <a:ext uri="{FF2B5EF4-FFF2-40B4-BE49-F238E27FC236}">
                <a16:creationId xmlns:a16="http://schemas.microsoft.com/office/drawing/2014/main" id="{914441B2-2B36-4246-8690-969A460A5D1B}"/>
              </a:ext>
            </a:extLst>
          </p:cNvPr>
          <p:cNvSpPr>
            <a:spLocks noGrp="1"/>
          </p:cNvSpPr>
          <p:nvPr>
            <p:ph sz="half" idx="1"/>
          </p:nvPr>
        </p:nvSpPr>
        <p:spPr>
          <a:xfrm>
            <a:off x="107504" y="1700808"/>
            <a:ext cx="4388296" cy="4680520"/>
          </a:xfrm>
        </p:spPr>
        <p:txBody>
          <a:bodyPr>
            <a:normAutofit/>
          </a:bodyPr>
          <a:lstStyle/>
          <a:p>
            <a:pPr marL="457200" lvl="1" indent="0" defTabSz="457200">
              <a:lnSpc>
                <a:spcPct val="90000"/>
              </a:lnSpc>
              <a:spcBef>
                <a:spcPts val="1000"/>
              </a:spcBef>
              <a:buClr>
                <a:srgbClr val="FFC000"/>
              </a:buClr>
              <a:buSzPct val="80000"/>
              <a:buNone/>
            </a:pPr>
            <a:r>
              <a:rPr lang="en-GB" sz="2000" b="1" dirty="0">
                <a:solidFill>
                  <a:srgbClr val="00B0F0"/>
                </a:solidFill>
                <a:latin typeface="Arial" panose="020B0604020202020204" pitchFamily="34" charset="0"/>
                <a:ea typeface="+mj-ea"/>
                <a:cs typeface="Arial" panose="020B0604020202020204" pitchFamily="34" charset="0"/>
              </a:rPr>
              <a:t>Social Housing Green Paper (2018)</a:t>
            </a:r>
          </a:p>
          <a:p>
            <a:pPr lvl="1" defTabSz="457200">
              <a:spcBef>
                <a:spcPts val="1000"/>
              </a:spcBef>
              <a:buClr>
                <a:srgbClr val="FFC000"/>
              </a:buClr>
              <a:buSzPct val="80000"/>
              <a:buFont typeface="Wingdings 3" charset="2"/>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difficulties raising a complaint (access)</a:t>
            </a:r>
          </a:p>
          <a:p>
            <a:pPr lvl="1" defTabSz="457200">
              <a:lnSpc>
                <a:spcPct val="90000"/>
              </a:lnSpc>
              <a:spcBef>
                <a:spcPts val="1000"/>
              </a:spcBef>
              <a:buClr>
                <a:srgbClr val="FFC000"/>
              </a:buClr>
              <a:buSzPct val="80000"/>
              <a:buFont typeface="Wingdings 3" charset="2"/>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no information on process</a:t>
            </a:r>
          </a:p>
          <a:p>
            <a:pPr lvl="1" defTabSz="457200">
              <a:lnSpc>
                <a:spcPct val="90000"/>
              </a:lnSpc>
              <a:spcBef>
                <a:spcPts val="1000"/>
              </a:spcBef>
              <a:buClr>
                <a:srgbClr val="FFC000"/>
              </a:buClr>
              <a:buSzPct val="80000"/>
              <a:buFont typeface="Wingdings 3" charset="2"/>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difficult to navigate</a:t>
            </a:r>
          </a:p>
          <a:p>
            <a:pPr lvl="1" defTabSz="457200">
              <a:lnSpc>
                <a:spcPct val="90000"/>
              </a:lnSpc>
              <a:spcBef>
                <a:spcPts val="1000"/>
              </a:spcBef>
              <a:buClr>
                <a:srgbClr val="FFC000"/>
              </a:buClr>
              <a:buSzPct val="80000"/>
              <a:buFont typeface="Wingdings 3" charset="2"/>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lack of consistency between landlords</a:t>
            </a:r>
          </a:p>
          <a:p>
            <a:pPr lvl="1" defTabSz="457200">
              <a:lnSpc>
                <a:spcPct val="90000"/>
              </a:lnSpc>
              <a:spcBef>
                <a:spcPts val="1000"/>
              </a:spcBef>
              <a:buClr>
                <a:srgbClr val="FFC000"/>
              </a:buClr>
              <a:buSzPct val="80000"/>
              <a:buFont typeface="Wingdings 3" charset="2"/>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too long</a:t>
            </a:r>
          </a:p>
          <a:p>
            <a:pPr lvl="1" defTabSz="457200">
              <a:lnSpc>
                <a:spcPct val="90000"/>
              </a:lnSpc>
              <a:spcBef>
                <a:spcPts val="1000"/>
              </a:spcBef>
              <a:buClr>
                <a:srgbClr val="FFC000"/>
              </a:buClr>
              <a:buSzPct val="80000"/>
              <a:buFont typeface="Wingdings 3" charset="2"/>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unable to hold landlords to account</a:t>
            </a:r>
          </a:p>
          <a:p>
            <a:pPr lvl="1" defTabSz="457200">
              <a:lnSpc>
                <a:spcPct val="90000"/>
              </a:lnSpc>
              <a:spcBef>
                <a:spcPts val="1000"/>
              </a:spcBef>
              <a:buClr>
                <a:srgbClr val="FFC000"/>
              </a:buClr>
              <a:buSzPct val="80000"/>
              <a:buFont typeface="Wingdings 3" charset="2"/>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White Paper published         17 November 2020</a:t>
            </a:r>
          </a:p>
          <a:p>
            <a:pPr lvl="1" defTabSz="457200">
              <a:lnSpc>
                <a:spcPct val="90000"/>
              </a:lnSpc>
              <a:spcBef>
                <a:spcPts val="1000"/>
              </a:spcBef>
              <a:buClr>
                <a:srgbClr val="FFC000"/>
              </a:buClr>
              <a:buSzPct val="80000"/>
              <a:buFont typeface="Wingdings 3" charset="2"/>
              <a:buChar char=""/>
            </a:pPr>
            <a:endParaRPr lang="en-GB" sz="2000" dirty="0">
              <a:solidFill>
                <a:schemeClr val="tx1">
                  <a:lumMod val="75000"/>
                  <a:lumOff val="25000"/>
                </a:schemeClr>
              </a:solidFill>
              <a:latin typeface="Arial" panose="020B0604020202020204" pitchFamily="34" charset="0"/>
              <a:cs typeface="Arial" panose="020B0604020202020204" pitchFamily="34" charset="0"/>
            </a:endParaRPr>
          </a:p>
          <a:p>
            <a:pPr marL="0" indent="0">
              <a:lnSpc>
                <a:spcPct val="90000"/>
              </a:lnSpc>
              <a:buNone/>
            </a:pPr>
            <a:endParaRPr lang="en-GB" sz="2400" dirty="0"/>
          </a:p>
          <a:p>
            <a:pPr marL="0" indent="0">
              <a:lnSpc>
                <a:spcPct val="90000"/>
              </a:lnSpc>
              <a:buNone/>
            </a:pPr>
            <a:endParaRPr lang="en-GB" sz="2400" dirty="0"/>
          </a:p>
        </p:txBody>
      </p:sp>
      <p:pic>
        <p:nvPicPr>
          <p:cNvPr id="5" name="Picture 4">
            <a:extLst>
              <a:ext uri="{FF2B5EF4-FFF2-40B4-BE49-F238E27FC236}">
                <a16:creationId xmlns:a16="http://schemas.microsoft.com/office/drawing/2014/main" id="{AC196DC4-C83D-46BF-8700-FDB3E2CFDAEC}"/>
              </a:ext>
            </a:extLst>
          </p:cNvPr>
          <p:cNvPicPr>
            <a:picLocks noChangeAspect="1"/>
          </p:cNvPicPr>
          <p:nvPr/>
        </p:nvPicPr>
        <p:blipFill>
          <a:blip r:embed="rId3"/>
          <a:stretch>
            <a:fillRect/>
          </a:stretch>
        </p:blipFill>
        <p:spPr>
          <a:xfrm>
            <a:off x="4648200" y="1331026"/>
            <a:ext cx="4038600" cy="4195948"/>
          </a:xfrm>
          <a:prstGeom prst="rect">
            <a:avLst/>
          </a:prstGeom>
          <a:noFill/>
        </p:spPr>
      </p:pic>
      <p:pic>
        <p:nvPicPr>
          <p:cNvPr id="9" name="Picture 2" descr="\\fileserver01\share\A transition\Corporate Identity\Logo\HOS_Logo_Col.png">
            <a:extLst>
              <a:ext uri="{FF2B5EF4-FFF2-40B4-BE49-F238E27FC236}">
                <a16:creationId xmlns:a16="http://schemas.microsoft.com/office/drawing/2014/main" id="{60FBBDC0-015B-4C97-BA74-ED5BDD7F9DF2}"/>
              </a:ext>
            </a:extLst>
          </p:cNvPr>
          <p:cNvPicPr>
            <a:picLocks noChangeAspect="1" noChangeArrowheads="1"/>
          </p:cNvPicPr>
          <p:nvPr/>
        </p:nvPicPr>
        <p:blipFill>
          <a:blip r:embed="rId4" cstate="print"/>
          <a:srcRect/>
          <a:stretch>
            <a:fillRect/>
          </a:stretch>
        </p:blipFill>
        <p:spPr bwMode="auto">
          <a:xfrm>
            <a:off x="5372100" y="5554998"/>
            <a:ext cx="2590800" cy="1142329"/>
          </a:xfrm>
          <a:prstGeom prst="rect">
            <a:avLst/>
          </a:prstGeom>
          <a:noFill/>
        </p:spPr>
      </p:pic>
    </p:spTree>
    <p:extLst>
      <p:ext uri="{BB962C8B-B14F-4D97-AF65-F5344CB8AC3E}">
        <p14:creationId xmlns:p14="http://schemas.microsoft.com/office/powerpoint/2010/main" val="1713598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24E2B-F154-43C6-A539-73479CE00C82}"/>
              </a:ext>
            </a:extLst>
          </p:cNvPr>
          <p:cNvSpPr>
            <a:spLocks noGrp="1"/>
          </p:cNvSpPr>
          <p:nvPr>
            <p:ph type="title"/>
          </p:nvPr>
        </p:nvSpPr>
        <p:spPr>
          <a:xfrm>
            <a:off x="457200" y="274638"/>
            <a:ext cx="8229600" cy="1143000"/>
          </a:xfrm>
        </p:spPr>
        <p:txBody>
          <a:bodyPr anchor="ctr">
            <a:normAutofit/>
          </a:bodyPr>
          <a:lstStyle/>
          <a:p>
            <a:r>
              <a:rPr lang="en-GB" sz="3600" b="1" dirty="0">
                <a:solidFill>
                  <a:srgbClr val="00B0F0"/>
                </a:solidFill>
                <a:latin typeface="Arial" panose="020B0604020202020204" pitchFamily="34" charset="0"/>
                <a:cs typeface="Arial" panose="020B0604020202020204" pitchFamily="34" charset="0"/>
              </a:rPr>
              <a:t>Background </a:t>
            </a:r>
          </a:p>
        </p:txBody>
      </p:sp>
      <p:sp>
        <p:nvSpPr>
          <p:cNvPr id="3" name="Content Placeholder 2">
            <a:extLst>
              <a:ext uri="{FF2B5EF4-FFF2-40B4-BE49-F238E27FC236}">
                <a16:creationId xmlns:a16="http://schemas.microsoft.com/office/drawing/2014/main" id="{326D7D08-C9CE-4CB4-882E-7873533F85C0}"/>
              </a:ext>
            </a:extLst>
          </p:cNvPr>
          <p:cNvSpPr>
            <a:spLocks noGrp="1"/>
          </p:cNvSpPr>
          <p:nvPr>
            <p:ph sz="half" idx="1"/>
          </p:nvPr>
        </p:nvSpPr>
        <p:spPr>
          <a:xfrm>
            <a:off x="457200" y="1700808"/>
            <a:ext cx="7931224" cy="4425355"/>
          </a:xfrm>
        </p:spPr>
        <p:txBody>
          <a:bodyPr>
            <a:noAutofit/>
          </a:bodyPr>
          <a:lstStyle/>
          <a:p>
            <a:pPr lvl="1" defTabSz="457200">
              <a:lnSpc>
                <a:spcPct val="110000"/>
              </a:lnSpc>
              <a:spcBef>
                <a:spcPts val="1000"/>
              </a:spcBef>
              <a:buClr>
                <a:srgbClr val="FFC000"/>
              </a:buClr>
              <a:buSzPct val="80000"/>
              <a:buFont typeface="Wingdings 3" charset="2"/>
              <a:buChar char=""/>
            </a:pPr>
            <a:r>
              <a:rPr lang="en-GB" dirty="0">
                <a:solidFill>
                  <a:schemeClr val="tx1">
                    <a:lumMod val="75000"/>
                    <a:lumOff val="25000"/>
                  </a:schemeClr>
                </a:solidFill>
                <a:latin typeface="Arial" panose="020B0604020202020204" pitchFamily="34" charset="0"/>
                <a:cs typeface="Arial" panose="020B0604020202020204" pitchFamily="34" charset="0"/>
              </a:rPr>
              <a:t>Ombudsman’s experience:</a:t>
            </a:r>
          </a:p>
          <a:p>
            <a:pPr lvl="1" defTabSz="457200">
              <a:lnSpc>
                <a:spcPct val="110000"/>
              </a:lnSpc>
              <a:spcBef>
                <a:spcPts val="1000"/>
              </a:spcBef>
              <a:buClr>
                <a:srgbClr val="FFC000"/>
              </a:buClr>
              <a:buSzPct val="80000"/>
              <a:buFont typeface="Arial" panose="020B0604020202020204" pitchFamily="34" charset="0"/>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delays in landlords engaging with residents</a:t>
            </a:r>
          </a:p>
          <a:p>
            <a:pPr lvl="1" defTabSz="457200">
              <a:lnSpc>
                <a:spcPct val="110000"/>
              </a:lnSpc>
              <a:spcBef>
                <a:spcPts val="1000"/>
              </a:spcBef>
              <a:buClr>
                <a:srgbClr val="FFC000"/>
              </a:buClr>
              <a:buSzPct val="80000"/>
              <a:buFont typeface="Arial" panose="020B0604020202020204" pitchFamily="34" charset="0"/>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not accepting or escalating complaints</a:t>
            </a:r>
          </a:p>
          <a:p>
            <a:pPr lvl="1" defTabSz="457200">
              <a:lnSpc>
                <a:spcPct val="110000"/>
              </a:lnSpc>
              <a:spcBef>
                <a:spcPts val="1000"/>
              </a:spcBef>
              <a:buClr>
                <a:srgbClr val="FFC000"/>
              </a:buClr>
              <a:buSzPct val="80000"/>
              <a:buFont typeface="Arial" panose="020B0604020202020204" pitchFamily="34" charset="0"/>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delays in engaging with us (providing evidence)</a:t>
            </a:r>
          </a:p>
          <a:p>
            <a:pPr lvl="1" defTabSz="457200">
              <a:lnSpc>
                <a:spcPct val="90000"/>
              </a:lnSpc>
              <a:spcBef>
                <a:spcPts val="1000"/>
              </a:spcBef>
              <a:buClr>
                <a:srgbClr val="FFC000"/>
              </a:buClr>
              <a:buSzPct val="80000"/>
              <a:buFont typeface="Wingdings 3" charset="2"/>
              <a:buChar char=""/>
            </a:pPr>
            <a:r>
              <a:rPr lang="en-GB" dirty="0">
                <a:solidFill>
                  <a:schemeClr val="tx1">
                    <a:lumMod val="75000"/>
                    <a:lumOff val="25000"/>
                  </a:schemeClr>
                </a:solidFill>
                <a:latin typeface="Arial" panose="020B0604020202020204" pitchFamily="34" charset="0"/>
                <a:cs typeface="Arial" panose="020B0604020202020204" pitchFamily="34" charset="0"/>
              </a:rPr>
              <a:t>Ombudsman’s response: Complaint Handling Code</a:t>
            </a:r>
          </a:p>
          <a:p>
            <a:pPr lvl="1" defTabSz="457200">
              <a:lnSpc>
                <a:spcPct val="90000"/>
              </a:lnSpc>
              <a:spcBef>
                <a:spcPts val="1000"/>
              </a:spcBef>
              <a:buClr>
                <a:srgbClr val="FFC000"/>
              </a:buClr>
              <a:buSzPct val="80000"/>
              <a:buFont typeface="Wingdings 3" charset="2"/>
              <a:buChar char=""/>
            </a:pPr>
            <a:r>
              <a:rPr lang="en-GB" dirty="0">
                <a:solidFill>
                  <a:schemeClr val="tx1">
                    <a:lumMod val="75000"/>
                    <a:lumOff val="25000"/>
                  </a:schemeClr>
                </a:solidFill>
                <a:latin typeface="Arial" panose="020B0604020202020204" pitchFamily="34" charset="0"/>
                <a:cs typeface="Arial" panose="020B0604020202020204" pitchFamily="34" charset="0"/>
              </a:rPr>
              <a:t>Consultation with sector</a:t>
            </a:r>
          </a:p>
          <a:p>
            <a:pPr lvl="1" defTabSz="457200">
              <a:lnSpc>
                <a:spcPct val="110000"/>
              </a:lnSpc>
              <a:spcBef>
                <a:spcPts val="1000"/>
              </a:spcBef>
              <a:buClr>
                <a:srgbClr val="FFC000"/>
              </a:buClr>
              <a:buSzPct val="80000"/>
              <a:buFont typeface="Wingdings" panose="05000000000000000000" pitchFamily="2" charset="2"/>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residents and landlords</a:t>
            </a:r>
          </a:p>
          <a:p>
            <a:pPr lvl="1" defTabSz="457200">
              <a:lnSpc>
                <a:spcPct val="110000"/>
              </a:lnSpc>
              <a:spcBef>
                <a:spcPts val="1000"/>
              </a:spcBef>
              <a:buClr>
                <a:srgbClr val="FFC000"/>
              </a:buClr>
              <a:buSzPct val="80000"/>
              <a:buFont typeface="Wingdings" panose="05000000000000000000" pitchFamily="2" charset="2"/>
              <a:buChar char="§"/>
            </a:pPr>
            <a:r>
              <a:rPr lang="en-GB" sz="2000" dirty="0">
                <a:solidFill>
                  <a:schemeClr val="tx1">
                    <a:lumMod val="75000"/>
                    <a:lumOff val="25000"/>
                  </a:schemeClr>
                </a:solidFill>
                <a:latin typeface="Arial" panose="020B0604020202020204" pitchFamily="34" charset="0"/>
                <a:cs typeface="Arial" panose="020B0604020202020204" pitchFamily="34" charset="0"/>
              </a:rPr>
              <a:t>TPAS, TAROE, NFA, ARCH, CIH, Housemark, NHF, landlords</a:t>
            </a:r>
            <a:endParaRPr lang="en-GB" dirty="0">
              <a:solidFill>
                <a:schemeClr val="tx1">
                  <a:lumMod val="75000"/>
                  <a:lumOff val="25000"/>
                </a:schemeClr>
              </a:solidFill>
              <a:latin typeface="Arial" panose="020B0604020202020204" pitchFamily="34" charset="0"/>
              <a:cs typeface="Arial" panose="020B0604020202020204" pitchFamily="34" charset="0"/>
            </a:endParaRPr>
          </a:p>
        </p:txBody>
      </p:sp>
      <p:pic>
        <p:nvPicPr>
          <p:cNvPr id="8" name="Picture 2" descr="\\fileserver01\share\A transition\Corporate Identity\Logo\HOS_Logo_Col.png">
            <a:extLst>
              <a:ext uri="{FF2B5EF4-FFF2-40B4-BE49-F238E27FC236}">
                <a16:creationId xmlns:a16="http://schemas.microsoft.com/office/drawing/2014/main" id="{646CEABA-AEB3-4039-A927-E4FE7AA1AD09}"/>
              </a:ext>
            </a:extLst>
          </p:cNvPr>
          <p:cNvPicPr>
            <a:picLocks noChangeAspect="1" noChangeArrowheads="1"/>
          </p:cNvPicPr>
          <p:nvPr/>
        </p:nvPicPr>
        <p:blipFill>
          <a:blip r:embed="rId3" cstate="print"/>
          <a:srcRect/>
          <a:stretch>
            <a:fillRect/>
          </a:stretch>
        </p:blipFill>
        <p:spPr bwMode="auto">
          <a:xfrm>
            <a:off x="6300192" y="5554998"/>
            <a:ext cx="2590800" cy="1142329"/>
          </a:xfrm>
          <a:prstGeom prst="rect">
            <a:avLst/>
          </a:prstGeom>
          <a:noFill/>
        </p:spPr>
      </p:pic>
    </p:spTree>
    <p:extLst>
      <p:ext uri="{BB962C8B-B14F-4D97-AF65-F5344CB8AC3E}">
        <p14:creationId xmlns:p14="http://schemas.microsoft.com/office/powerpoint/2010/main" val="680788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91005-8A6C-4D2F-BB38-5ED696E57378}"/>
              </a:ext>
            </a:extLst>
          </p:cNvPr>
          <p:cNvSpPr>
            <a:spLocks noGrp="1"/>
          </p:cNvSpPr>
          <p:nvPr>
            <p:ph type="title"/>
          </p:nvPr>
        </p:nvSpPr>
        <p:spPr>
          <a:xfrm>
            <a:off x="899592" y="274638"/>
            <a:ext cx="6624736" cy="1143000"/>
          </a:xfrm>
        </p:spPr>
        <p:txBody>
          <a:bodyPr anchor="ctr">
            <a:normAutofit/>
          </a:bodyPr>
          <a:lstStyle/>
          <a:p>
            <a:pPr>
              <a:lnSpc>
                <a:spcPct val="90000"/>
              </a:lnSpc>
            </a:pPr>
            <a:r>
              <a:rPr lang="en-GB" sz="3200" b="1" dirty="0">
                <a:solidFill>
                  <a:srgbClr val="00B0F0"/>
                </a:solidFill>
                <a:latin typeface="Arial" panose="020B0604020202020204" pitchFamily="34" charset="0"/>
                <a:cs typeface="Arial" panose="020B0604020202020204" pitchFamily="34" charset="0"/>
              </a:rPr>
              <a:t>The Complaint Handling Code and its aims </a:t>
            </a:r>
          </a:p>
        </p:txBody>
      </p:sp>
      <p:sp>
        <p:nvSpPr>
          <p:cNvPr id="3" name="Content Placeholder 2">
            <a:extLst>
              <a:ext uri="{FF2B5EF4-FFF2-40B4-BE49-F238E27FC236}">
                <a16:creationId xmlns:a16="http://schemas.microsoft.com/office/drawing/2014/main" id="{D8130F17-C684-40D6-9A61-5DBCE3F08889}"/>
              </a:ext>
            </a:extLst>
          </p:cNvPr>
          <p:cNvSpPr>
            <a:spLocks noGrp="1"/>
          </p:cNvSpPr>
          <p:nvPr>
            <p:ph sz="half" idx="1"/>
          </p:nvPr>
        </p:nvSpPr>
        <p:spPr>
          <a:xfrm>
            <a:off x="-180528" y="1417638"/>
            <a:ext cx="6624736" cy="5323730"/>
          </a:xfrm>
        </p:spPr>
        <p:txBody>
          <a:bodyPr>
            <a:noAutofit/>
          </a:bodyPr>
          <a:lstStyle/>
          <a:p>
            <a:pPr lvl="1" defTabSz="457200">
              <a:lnSpc>
                <a:spcPct val="90000"/>
              </a:lnSpc>
              <a:spcBef>
                <a:spcPts val="1000"/>
              </a:spcBef>
              <a:buClr>
                <a:srgbClr val="FFC000"/>
              </a:buClr>
              <a:buSzPct val="80000"/>
              <a:buFont typeface="Wingdings 3" charset="2"/>
              <a:buChar char=""/>
            </a:pPr>
            <a:r>
              <a:rPr lang="en-GB" sz="1900" dirty="0">
                <a:solidFill>
                  <a:schemeClr val="tx1">
                    <a:lumMod val="75000"/>
                    <a:lumOff val="25000"/>
                  </a:schemeClr>
                </a:solidFill>
                <a:latin typeface="Arial" panose="020B0604020202020204" pitchFamily="34" charset="0"/>
                <a:cs typeface="Arial" panose="020B0604020202020204" pitchFamily="34" charset="0"/>
              </a:rPr>
              <a:t>framework to promote high-quality complaint handling</a:t>
            </a:r>
          </a:p>
          <a:p>
            <a:pPr lvl="1" defTabSz="457200">
              <a:lnSpc>
                <a:spcPct val="90000"/>
              </a:lnSpc>
              <a:spcBef>
                <a:spcPts val="1000"/>
              </a:spcBef>
              <a:buClr>
                <a:srgbClr val="FFC000"/>
              </a:buClr>
              <a:buSzPct val="80000"/>
              <a:buFont typeface="Wingdings 3" charset="2"/>
              <a:buChar char=""/>
            </a:pPr>
            <a:r>
              <a:rPr lang="en-GB" sz="1900" dirty="0">
                <a:solidFill>
                  <a:schemeClr val="tx1">
                    <a:lumMod val="75000"/>
                    <a:lumOff val="25000"/>
                  </a:schemeClr>
                </a:solidFill>
                <a:latin typeface="Arial" panose="020B0604020202020204" pitchFamily="34" charset="0"/>
                <a:cs typeface="Arial" panose="020B0604020202020204" pitchFamily="34" charset="0"/>
              </a:rPr>
              <a:t>not a means to punish but to promote better practice for all</a:t>
            </a:r>
          </a:p>
          <a:p>
            <a:pPr lvl="1" defTabSz="457200">
              <a:lnSpc>
                <a:spcPct val="90000"/>
              </a:lnSpc>
              <a:spcBef>
                <a:spcPts val="1000"/>
              </a:spcBef>
              <a:buClr>
                <a:srgbClr val="FFC000"/>
              </a:buClr>
              <a:buSzPct val="80000"/>
              <a:buFont typeface="Wingdings 3" charset="2"/>
              <a:buChar char=""/>
            </a:pPr>
            <a:r>
              <a:rPr lang="en-GB" sz="1900" dirty="0">
                <a:solidFill>
                  <a:schemeClr val="tx1">
                    <a:lumMod val="75000"/>
                    <a:lumOff val="25000"/>
                  </a:schemeClr>
                </a:solidFill>
                <a:latin typeface="Arial" panose="020B0604020202020204" pitchFamily="34" charset="0"/>
                <a:cs typeface="Arial" panose="020B0604020202020204" pitchFamily="34" charset="0"/>
              </a:rPr>
              <a:t>6 sections: Definition, Access, Procedure/Timeliness, Fairness, Putting things right (Remedies), Learning and improvement + self assessment </a:t>
            </a:r>
          </a:p>
          <a:p>
            <a:pPr lvl="1" defTabSz="457200">
              <a:lnSpc>
                <a:spcPct val="90000"/>
              </a:lnSpc>
              <a:spcBef>
                <a:spcPts val="1000"/>
              </a:spcBef>
              <a:buClr>
                <a:srgbClr val="FFC000"/>
              </a:buClr>
              <a:buSzPct val="80000"/>
              <a:buFont typeface="Wingdings 3" charset="2"/>
              <a:buChar char=""/>
            </a:pPr>
            <a:r>
              <a:rPr lang="en-GB" sz="1900" dirty="0">
                <a:solidFill>
                  <a:schemeClr val="tx1">
                    <a:lumMod val="75000"/>
                    <a:lumOff val="25000"/>
                  </a:schemeClr>
                </a:solidFill>
                <a:latin typeface="Arial" panose="020B0604020202020204" pitchFamily="34" charset="0"/>
                <a:cs typeface="Arial" panose="020B0604020202020204" pitchFamily="34" charset="0"/>
              </a:rPr>
              <a:t>greater access and consistency </a:t>
            </a:r>
          </a:p>
          <a:p>
            <a:pPr lvl="1" defTabSz="457200">
              <a:lnSpc>
                <a:spcPct val="90000"/>
              </a:lnSpc>
              <a:spcBef>
                <a:spcPts val="1000"/>
              </a:spcBef>
              <a:buClr>
                <a:srgbClr val="FFC000"/>
              </a:buClr>
              <a:buSzPct val="80000"/>
              <a:buFont typeface="Wingdings 3" charset="2"/>
              <a:buChar char=""/>
            </a:pPr>
            <a:r>
              <a:rPr lang="en-GB" sz="1900" dirty="0">
                <a:solidFill>
                  <a:schemeClr val="tx1">
                    <a:lumMod val="75000"/>
                    <a:lumOff val="25000"/>
                  </a:schemeClr>
                </a:solidFill>
                <a:latin typeface="Arial" panose="020B0604020202020204" pitchFamily="34" charset="0"/>
                <a:cs typeface="Arial" panose="020B0604020202020204" pitchFamily="34" charset="0"/>
              </a:rPr>
              <a:t>faster resolution of complaints </a:t>
            </a:r>
          </a:p>
          <a:p>
            <a:pPr lvl="1" defTabSz="457200">
              <a:lnSpc>
                <a:spcPct val="90000"/>
              </a:lnSpc>
              <a:spcBef>
                <a:spcPts val="1000"/>
              </a:spcBef>
              <a:buClr>
                <a:srgbClr val="FFC000"/>
              </a:buClr>
              <a:buSzPct val="80000"/>
              <a:buFont typeface="Wingdings 3" charset="2"/>
              <a:buChar char=""/>
            </a:pPr>
            <a:r>
              <a:rPr lang="en-GB" sz="1900" dirty="0">
                <a:solidFill>
                  <a:schemeClr val="tx1">
                    <a:lumMod val="75000"/>
                    <a:lumOff val="25000"/>
                  </a:schemeClr>
                </a:solidFill>
                <a:latin typeface="Arial" panose="020B0604020202020204" pitchFamily="34" charset="0"/>
                <a:cs typeface="Arial" panose="020B0604020202020204" pitchFamily="34" charset="0"/>
              </a:rPr>
              <a:t>use learning from complaints to drive service improvements </a:t>
            </a:r>
          </a:p>
          <a:p>
            <a:pPr lvl="1" defTabSz="457200">
              <a:lnSpc>
                <a:spcPct val="90000"/>
              </a:lnSpc>
              <a:spcBef>
                <a:spcPts val="1000"/>
              </a:spcBef>
              <a:buClr>
                <a:srgbClr val="FFC000"/>
              </a:buClr>
              <a:buSzPct val="80000"/>
              <a:buFont typeface="Wingdings 3" charset="2"/>
              <a:buChar char=""/>
            </a:pPr>
            <a:r>
              <a:rPr lang="en-GB" sz="1900" dirty="0">
                <a:solidFill>
                  <a:schemeClr val="tx1">
                    <a:lumMod val="75000"/>
                    <a:lumOff val="25000"/>
                  </a:schemeClr>
                </a:solidFill>
                <a:latin typeface="Arial" panose="020B0604020202020204" pitchFamily="34" charset="0"/>
                <a:cs typeface="Arial" panose="020B0604020202020204" pitchFamily="34" charset="0"/>
              </a:rPr>
              <a:t>set the right culture; relevant to boards as well as frontline staff</a:t>
            </a:r>
          </a:p>
          <a:p>
            <a:pPr lvl="1" defTabSz="457200">
              <a:lnSpc>
                <a:spcPct val="90000"/>
              </a:lnSpc>
              <a:spcBef>
                <a:spcPts val="1000"/>
              </a:spcBef>
              <a:buClr>
                <a:srgbClr val="FFC000"/>
              </a:buClr>
              <a:buSzPct val="80000"/>
              <a:buFont typeface="Wingdings 3" charset="2"/>
              <a:buChar char=""/>
            </a:pPr>
            <a:r>
              <a:rPr lang="en-GB" sz="1900" dirty="0">
                <a:solidFill>
                  <a:schemeClr val="tx1">
                    <a:lumMod val="75000"/>
                    <a:lumOff val="25000"/>
                  </a:schemeClr>
                </a:solidFill>
                <a:latin typeface="Arial" panose="020B0604020202020204" pitchFamily="34" charset="0"/>
                <a:cs typeface="Arial" panose="020B0604020202020204" pitchFamily="34" charset="0"/>
              </a:rPr>
              <a:t>be prescriptive only where it matters most</a:t>
            </a:r>
          </a:p>
          <a:p>
            <a:pPr lvl="1" defTabSz="457200">
              <a:lnSpc>
                <a:spcPct val="90000"/>
              </a:lnSpc>
              <a:spcBef>
                <a:spcPts val="1000"/>
              </a:spcBef>
              <a:buClr>
                <a:srgbClr val="FFC000"/>
              </a:buClr>
              <a:buSzPct val="80000"/>
              <a:buFont typeface="Wingdings 3" charset="2"/>
              <a:buChar char=""/>
            </a:pPr>
            <a:r>
              <a:rPr lang="en-GB" sz="1900" dirty="0">
                <a:solidFill>
                  <a:schemeClr val="tx1">
                    <a:lumMod val="75000"/>
                    <a:lumOff val="25000"/>
                  </a:schemeClr>
                </a:solidFill>
                <a:latin typeface="Arial" panose="020B0604020202020204" pitchFamily="34" charset="0"/>
                <a:cs typeface="Arial" panose="020B0604020202020204" pitchFamily="34" charset="0"/>
              </a:rPr>
              <a:t>differs from other best practice – it’s a requirement</a:t>
            </a:r>
          </a:p>
        </p:txBody>
      </p:sp>
      <p:pic>
        <p:nvPicPr>
          <p:cNvPr id="5" name="Picture 4">
            <a:extLst>
              <a:ext uri="{FF2B5EF4-FFF2-40B4-BE49-F238E27FC236}">
                <a16:creationId xmlns:a16="http://schemas.microsoft.com/office/drawing/2014/main" id="{6BD95D70-2F1D-45FC-93FA-D99B3E1293D2}"/>
              </a:ext>
            </a:extLst>
          </p:cNvPr>
          <p:cNvPicPr>
            <a:picLocks noChangeAspect="1"/>
          </p:cNvPicPr>
          <p:nvPr/>
        </p:nvPicPr>
        <p:blipFill>
          <a:blip r:embed="rId3"/>
          <a:stretch>
            <a:fillRect/>
          </a:stretch>
        </p:blipFill>
        <p:spPr>
          <a:xfrm>
            <a:off x="6516216" y="3088205"/>
            <a:ext cx="2384611" cy="1982595"/>
          </a:xfrm>
          <a:prstGeom prst="rect">
            <a:avLst/>
          </a:prstGeom>
          <a:noFill/>
        </p:spPr>
      </p:pic>
    </p:spTree>
    <p:extLst>
      <p:ext uri="{BB962C8B-B14F-4D97-AF65-F5344CB8AC3E}">
        <p14:creationId xmlns:p14="http://schemas.microsoft.com/office/powerpoint/2010/main" val="3411827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9B70D-5C15-4D2D-ADC0-F8917CA95711}"/>
              </a:ext>
            </a:extLst>
          </p:cNvPr>
          <p:cNvSpPr>
            <a:spLocks noGrp="1"/>
          </p:cNvSpPr>
          <p:nvPr>
            <p:ph type="title"/>
          </p:nvPr>
        </p:nvSpPr>
        <p:spPr>
          <a:xfrm>
            <a:off x="1506488" y="371493"/>
            <a:ext cx="6131024" cy="1143000"/>
          </a:xfrm>
        </p:spPr>
        <p:txBody>
          <a:bodyPr>
            <a:normAutofit fontScale="90000"/>
          </a:bodyPr>
          <a:lstStyle/>
          <a:p>
            <a:r>
              <a:rPr lang="en-GB" sz="3600" b="1" dirty="0">
                <a:solidFill>
                  <a:srgbClr val="00B0F0"/>
                </a:solidFill>
                <a:latin typeface="Arial" panose="020B0604020202020204" pitchFamily="34" charset="0"/>
                <a:cs typeface="Arial" panose="020B0604020202020204" pitchFamily="34" charset="0"/>
              </a:rPr>
              <a:t>The Complaint Handling Code - key points</a:t>
            </a:r>
          </a:p>
        </p:txBody>
      </p:sp>
      <p:sp>
        <p:nvSpPr>
          <p:cNvPr id="3" name="Content Placeholder 2">
            <a:extLst>
              <a:ext uri="{FF2B5EF4-FFF2-40B4-BE49-F238E27FC236}">
                <a16:creationId xmlns:a16="http://schemas.microsoft.com/office/drawing/2014/main" id="{F5B91D05-B20A-4685-B5D9-15B3A876C4D9}"/>
              </a:ext>
            </a:extLst>
          </p:cNvPr>
          <p:cNvSpPr>
            <a:spLocks noGrp="1"/>
          </p:cNvSpPr>
          <p:nvPr>
            <p:ph idx="1"/>
          </p:nvPr>
        </p:nvSpPr>
        <p:spPr>
          <a:xfrm>
            <a:off x="539552" y="1772816"/>
            <a:ext cx="8147248" cy="4708525"/>
          </a:xfrm>
        </p:spPr>
        <p:txBody>
          <a:bodyPr>
            <a:normAutofit/>
          </a:bodyPr>
          <a:lstStyle/>
          <a:p>
            <a:pPr lvl="1" defTabSz="457200">
              <a:spcBef>
                <a:spcPts val="1000"/>
              </a:spcBef>
              <a:buClr>
                <a:srgbClr val="FFC000"/>
              </a:buClr>
              <a:buSzPct val="80000"/>
              <a:buFont typeface="Wingdings 3" charset="2"/>
              <a:buChar char=""/>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universal definition of a complaint:</a:t>
            </a:r>
          </a:p>
          <a:p>
            <a:pPr marL="0" indent="0" algn="ctr">
              <a:buNone/>
            </a:pPr>
            <a:r>
              <a:rPr lang="en-GB" sz="2400" dirty="0"/>
              <a:t>         ‘A complaint shall be defined as </a:t>
            </a:r>
            <a:r>
              <a:rPr lang="en-GB" sz="2400" i="1" dirty="0"/>
              <a:t>an expression of               dissatisfaction, however made, about the standard of service, actions or lack of action by the organisation, its own staff, or those acting on its behalf, affecting an individual resident or group of residents</a:t>
            </a:r>
            <a:r>
              <a:rPr lang="en-GB" sz="2400" dirty="0"/>
              <a:t>.’ (Code 1.2)</a:t>
            </a:r>
          </a:p>
          <a:p>
            <a:pPr lvl="1" defTabSz="457200">
              <a:lnSpc>
                <a:spcPct val="90000"/>
              </a:lnSpc>
              <a:spcBef>
                <a:spcPts val="1000"/>
              </a:spcBef>
              <a:spcAft>
                <a:spcPts val="0"/>
              </a:spcAft>
              <a:buClr>
                <a:srgbClr val="FFC000"/>
              </a:buClr>
              <a:buSzPct val="80000"/>
              <a:buFont typeface="Wingdings 3" charset="2"/>
              <a:buChar char=""/>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requirement to improve access for residents</a:t>
            </a:r>
          </a:p>
          <a:p>
            <a:pPr lvl="1" defTabSz="457200">
              <a:lnSpc>
                <a:spcPct val="90000"/>
              </a:lnSpc>
              <a:spcBef>
                <a:spcPts val="1000"/>
              </a:spcBef>
              <a:spcAft>
                <a:spcPts val="0"/>
              </a:spcAft>
              <a:buClr>
                <a:srgbClr val="FFC000"/>
              </a:buClr>
              <a:buSzPct val="80000"/>
              <a:buFont typeface="Wingdings 3" charset="2"/>
              <a:buChar char=""/>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ensuring residents are aware of the complaint procedure, the Code, and their right to access HOS </a:t>
            </a:r>
          </a:p>
        </p:txBody>
      </p:sp>
      <p:pic>
        <p:nvPicPr>
          <p:cNvPr id="6" name="Picture 2" descr="\\fileserver01\share\A transition\Corporate Identity\Logo\HOS_Logo_Col.png">
            <a:extLst>
              <a:ext uri="{FF2B5EF4-FFF2-40B4-BE49-F238E27FC236}">
                <a16:creationId xmlns:a16="http://schemas.microsoft.com/office/drawing/2014/main" id="{10611F73-278A-48BF-AA30-EF832E227299}"/>
              </a:ext>
            </a:extLst>
          </p:cNvPr>
          <p:cNvPicPr>
            <a:picLocks noChangeAspect="1" noChangeArrowheads="1"/>
          </p:cNvPicPr>
          <p:nvPr/>
        </p:nvPicPr>
        <p:blipFill>
          <a:blip r:embed="rId3" cstate="print"/>
          <a:srcRect/>
          <a:stretch>
            <a:fillRect/>
          </a:stretch>
        </p:blipFill>
        <p:spPr bwMode="auto">
          <a:xfrm>
            <a:off x="6300192" y="5554998"/>
            <a:ext cx="2590800" cy="1142329"/>
          </a:xfrm>
          <a:prstGeom prst="rect">
            <a:avLst/>
          </a:prstGeom>
          <a:noFill/>
        </p:spPr>
      </p:pic>
    </p:spTree>
    <p:extLst>
      <p:ext uri="{BB962C8B-B14F-4D97-AF65-F5344CB8AC3E}">
        <p14:creationId xmlns:p14="http://schemas.microsoft.com/office/powerpoint/2010/main" val="2099064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6EF2E-DAB5-4D59-A869-E7A97EA88739}"/>
              </a:ext>
            </a:extLst>
          </p:cNvPr>
          <p:cNvSpPr>
            <a:spLocks noGrp="1"/>
          </p:cNvSpPr>
          <p:nvPr>
            <p:ph type="title"/>
          </p:nvPr>
        </p:nvSpPr>
        <p:spPr/>
        <p:txBody>
          <a:bodyPr/>
          <a:lstStyle/>
          <a:p>
            <a:r>
              <a:rPr lang="en-GB" sz="3200" b="1" dirty="0">
                <a:solidFill>
                  <a:srgbClr val="00B0F0"/>
                </a:solidFill>
                <a:latin typeface="Arial" panose="020B0604020202020204" pitchFamily="34" charset="0"/>
                <a:cs typeface="Arial" panose="020B0604020202020204" pitchFamily="34" charset="0"/>
              </a:rPr>
              <a:t>Key points continued </a:t>
            </a:r>
          </a:p>
        </p:txBody>
      </p:sp>
      <p:sp>
        <p:nvSpPr>
          <p:cNvPr id="3" name="Content Placeholder 2">
            <a:extLst>
              <a:ext uri="{FF2B5EF4-FFF2-40B4-BE49-F238E27FC236}">
                <a16:creationId xmlns:a16="http://schemas.microsoft.com/office/drawing/2014/main" id="{E080CA2B-0D39-4599-A708-D7532E3B4817}"/>
              </a:ext>
            </a:extLst>
          </p:cNvPr>
          <p:cNvSpPr>
            <a:spLocks noGrp="1"/>
          </p:cNvSpPr>
          <p:nvPr>
            <p:ph idx="1"/>
          </p:nvPr>
        </p:nvSpPr>
        <p:spPr>
          <a:xfrm>
            <a:off x="251520" y="1417638"/>
            <a:ext cx="8435280" cy="4708525"/>
          </a:xfrm>
        </p:spPr>
        <p:txBody>
          <a:bodyPr>
            <a:normAutofit/>
          </a:bodyPr>
          <a:lstStyle/>
          <a:p>
            <a:pPr lvl="1" defTabSz="457200">
              <a:spcBef>
                <a:spcPts val="1000"/>
              </a:spcBef>
              <a:buClr>
                <a:srgbClr val="FFC000"/>
              </a:buClr>
              <a:buSzPct val="80000"/>
              <a:buFont typeface="Wingdings 3" charset="2"/>
              <a:buChar char=""/>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the structure of the complaints procedure </a:t>
            </a:r>
          </a:p>
          <a:p>
            <a:pPr lvl="2" defTabSz="457200">
              <a:lnSpc>
                <a:spcPct val="120000"/>
              </a:lnSpc>
              <a:spcBef>
                <a:spcPts val="1000"/>
              </a:spcBef>
              <a:buClr>
                <a:srgbClr val="FFC000"/>
              </a:buClr>
              <a:buSzPct val="80000"/>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promotes two stages</a:t>
            </a:r>
          </a:p>
          <a:p>
            <a:pPr lvl="2" defTabSz="457200">
              <a:lnSpc>
                <a:spcPct val="120000"/>
              </a:lnSpc>
              <a:spcBef>
                <a:spcPts val="1000"/>
              </a:spcBef>
              <a:buClr>
                <a:srgbClr val="FFC000"/>
              </a:buClr>
              <a:buSzPct val="80000"/>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clear time-frames for responses</a:t>
            </a:r>
          </a:p>
          <a:p>
            <a:pPr lvl="1" defTabSz="457200">
              <a:lnSpc>
                <a:spcPct val="90000"/>
              </a:lnSpc>
              <a:spcBef>
                <a:spcPts val="1000"/>
              </a:spcBef>
              <a:spcAft>
                <a:spcPts val="0"/>
              </a:spcAft>
              <a:buClr>
                <a:srgbClr val="FFC000"/>
              </a:buClr>
              <a:buSzPct val="80000"/>
              <a:buFont typeface="Wingdings 3" charset="2"/>
              <a:buChar char=""/>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fairness in complaint handling with a resident-focused process</a:t>
            </a:r>
          </a:p>
          <a:p>
            <a:pPr lvl="1" defTabSz="457200">
              <a:lnSpc>
                <a:spcPct val="90000"/>
              </a:lnSpc>
              <a:spcBef>
                <a:spcPts val="1000"/>
              </a:spcBef>
              <a:buClr>
                <a:srgbClr val="FFC000"/>
              </a:buClr>
              <a:buSzPct val="80000"/>
              <a:buFont typeface="Wingdings 3" charset="2"/>
              <a:buChar char=""/>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taking action to put things right and appropriate remedies</a:t>
            </a:r>
          </a:p>
          <a:p>
            <a:pPr lvl="1" defTabSz="457200">
              <a:lnSpc>
                <a:spcPct val="90000"/>
              </a:lnSpc>
              <a:spcBef>
                <a:spcPts val="1000"/>
              </a:spcBef>
              <a:buClr>
                <a:srgbClr val="FFC000"/>
              </a:buClr>
              <a:buSzPct val="80000"/>
              <a:buFont typeface="Wingdings 3" charset="2"/>
              <a:buChar char=""/>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creating a positive complaint handling culture</a:t>
            </a:r>
          </a:p>
          <a:p>
            <a:pPr lvl="1" defTabSz="457200">
              <a:lnSpc>
                <a:spcPct val="90000"/>
              </a:lnSpc>
              <a:spcBef>
                <a:spcPts val="1000"/>
              </a:spcBef>
              <a:buClr>
                <a:srgbClr val="FFC000"/>
              </a:buClr>
              <a:buSzPct val="80000"/>
              <a:buFont typeface="Wingdings 3" charset="2"/>
              <a:buChar char=""/>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continuous learning and improvement - demonstrate learning with evidence in Annual Reports</a:t>
            </a:r>
          </a:p>
          <a:p>
            <a:pPr marL="0" indent="0">
              <a:buNone/>
            </a:pPr>
            <a:endParaRPr lang="en-GB" dirty="0"/>
          </a:p>
        </p:txBody>
      </p:sp>
      <p:pic>
        <p:nvPicPr>
          <p:cNvPr id="4" name="Picture 2" descr="\\fileserver01\share\A transition\Corporate Identity\Logo\HOS_Logo_Col.png">
            <a:extLst>
              <a:ext uri="{FF2B5EF4-FFF2-40B4-BE49-F238E27FC236}">
                <a16:creationId xmlns:a16="http://schemas.microsoft.com/office/drawing/2014/main" id="{3AF85634-FDB2-4F34-8293-3150C2C6232C}"/>
              </a:ext>
            </a:extLst>
          </p:cNvPr>
          <p:cNvPicPr>
            <a:picLocks noChangeAspect="1" noChangeArrowheads="1"/>
          </p:cNvPicPr>
          <p:nvPr/>
        </p:nvPicPr>
        <p:blipFill>
          <a:blip r:embed="rId3" cstate="print"/>
          <a:srcRect/>
          <a:stretch>
            <a:fillRect/>
          </a:stretch>
        </p:blipFill>
        <p:spPr bwMode="auto">
          <a:xfrm>
            <a:off x="6300192" y="5554998"/>
            <a:ext cx="2590800" cy="1142329"/>
          </a:xfrm>
          <a:prstGeom prst="rect">
            <a:avLst/>
          </a:prstGeom>
          <a:noFill/>
        </p:spPr>
      </p:pic>
    </p:spTree>
    <p:extLst>
      <p:ext uri="{BB962C8B-B14F-4D97-AF65-F5344CB8AC3E}">
        <p14:creationId xmlns:p14="http://schemas.microsoft.com/office/powerpoint/2010/main" val="3712609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3C0A8-753B-497D-8B4F-FE7084BC7D17}"/>
              </a:ext>
            </a:extLst>
          </p:cNvPr>
          <p:cNvSpPr>
            <a:spLocks noGrp="1"/>
          </p:cNvSpPr>
          <p:nvPr>
            <p:ph type="title"/>
          </p:nvPr>
        </p:nvSpPr>
        <p:spPr>
          <a:xfrm>
            <a:off x="462372" y="604291"/>
            <a:ext cx="8219256" cy="762037"/>
          </a:xfrm>
        </p:spPr>
        <p:txBody>
          <a:bodyPr>
            <a:normAutofit/>
          </a:bodyPr>
          <a:lstStyle/>
          <a:p>
            <a:r>
              <a:rPr lang="en-GB" sz="3600" b="1" dirty="0">
                <a:solidFill>
                  <a:srgbClr val="00B0F0"/>
                </a:solidFill>
                <a:latin typeface="Arial" panose="020B0604020202020204" pitchFamily="34" charset="0"/>
                <a:cs typeface="Arial" panose="020B0604020202020204" pitchFamily="34" charset="0"/>
              </a:rPr>
              <a:t>New Ombudsman Scheme</a:t>
            </a:r>
          </a:p>
        </p:txBody>
      </p:sp>
      <p:sp>
        <p:nvSpPr>
          <p:cNvPr id="3" name="Content Placeholder 2">
            <a:extLst>
              <a:ext uri="{FF2B5EF4-FFF2-40B4-BE49-F238E27FC236}">
                <a16:creationId xmlns:a16="http://schemas.microsoft.com/office/drawing/2014/main" id="{17EFF317-34E6-44AD-8770-75D9948D3C04}"/>
              </a:ext>
            </a:extLst>
          </p:cNvPr>
          <p:cNvSpPr>
            <a:spLocks noGrp="1"/>
          </p:cNvSpPr>
          <p:nvPr>
            <p:ph idx="1"/>
          </p:nvPr>
        </p:nvSpPr>
        <p:spPr>
          <a:xfrm>
            <a:off x="539552" y="1988840"/>
            <a:ext cx="7848872" cy="4233598"/>
          </a:xfrm>
        </p:spPr>
        <p:txBody>
          <a:bodyPr>
            <a:noAutofit/>
          </a:bodyPr>
          <a:lstStyle/>
          <a:p>
            <a:pPr lvl="1" defTabSz="457200">
              <a:lnSpc>
                <a:spcPct val="90000"/>
              </a:lnSpc>
              <a:spcBef>
                <a:spcPts val="1000"/>
              </a:spcBef>
              <a:buClr>
                <a:srgbClr val="FFC000"/>
              </a:buClr>
              <a:buSzPct val="80000"/>
              <a:buFont typeface="Wingdings 3" charset="2"/>
              <a:buChar char=""/>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new Housing Ombudsman Scheme from 1 Sept. 2020</a:t>
            </a:r>
          </a:p>
          <a:p>
            <a:pPr lvl="1" defTabSz="457200">
              <a:lnSpc>
                <a:spcPct val="90000"/>
              </a:lnSpc>
              <a:spcBef>
                <a:spcPts val="1000"/>
              </a:spcBef>
              <a:buClr>
                <a:srgbClr val="FFC000"/>
              </a:buClr>
              <a:buSzPct val="80000"/>
              <a:buFont typeface="Wingdings 3" charset="2"/>
              <a:buChar char=""/>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much remains the same – but some significant changes</a:t>
            </a:r>
          </a:p>
          <a:p>
            <a:pPr lvl="1" defTabSz="457200">
              <a:lnSpc>
                <a:spcPct val="90000"/>
              </a:lnSpc>
              <a:spcBef>
                <a:spcPts val="1000"/>
              </a:spcBef>
              <a:buClr>
                <a:srgbClr val="FFC000"/>
              </a:buClr>
              <a:buSzPct val="80000"/>
              <a:buFont typeface="Wingdings 3" charset="2"/>
              <a:buChar char=""/>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new power to carry out a wider investigation where there is evidence of ‘</a:t>
            </a:r>
            <a:r>
              <a:rPr lang="en-GB" sz="2200" i="1" dirty="0">
                <a:solidFill>
                  <a:schemeClr val="tx1">
                    <a:lumMod val="75000"/>
                    <a:lumOff val="25000"/>
                  </a:schemeClr>
                </a:solidFill>
                <a:latin typeface="Arial" panose="020B0604020202020204" pitchFamily="34" charset="0"/>
                <a:cs typeface="Arial" panose="020B0604020202020204" pitchFamily="34" charset="0"/>
              </a:rPr>
              <a:t>a systemic failing’</a:t>
            </a:r>
          </a:p>
          <a:p>
            <a:pPr lvl="1" defTabSz="457200">
              <a:lnSpc>
                <a:spcPct val="90000"/>
              </a:lnSpc>
              <a:spcBef>
                <a:spcPts val="1000"/>
              </a:spcBef>
              <a:buClr>
                <a:srgbClr val="FFC000"/>
              </a:buClr>
              <a:buSzPct val="80000"/>
              <a:buFont typeface="Wingdings 3" charset="2"/>
              <a:buChar char=""/>
              <a:tabLst>
                <a:tab pos="457200" algn="l"/>
              </a:tabLst>
            </a:pPr>
            <a:r>
              <a:rPr lang="en-US" sz="2200" dirty="0">
                <a:solidFill>
                  <a:schemeClr val="tx1">
                    <a:lumMod val="75000"/>
                    <a:lumOff val="25000"/>
                  </a:schemeClr>
                </a:solidFill>
                <a:latin typeface="Arial" panose="020B0604020202020204" pitchFamily="34" charset="0"/>
                <a:cs typeface="Arial" panose="020B0604020202020204" pitchFamily="34" charset="0"/>
              </a:rPr>
              <a:t>landlords expected to deal with complaints in line with both the Scheme and the Complaint Handling </a:t>
            </a:r>
            <a:r>
              <a:rPr lang="en-GB" sz="2200" dirty="0">
                <a:solidFill>
                  <a:schemeClr val="tx1">
                    <a:lumMod val="75000"/>
                    <a:lumOff val="25000"/>
                  </a:schemeClr>
                </a:solidFill>
                <a:latin typeface="Arial" panose="020B0604020202020204" pitchFamily="34" charset="0"/>
                <a:cs typeface="Arial" panose="020B0604020202020204" pitchFamily="34" charset="0"/>
              </a:rPr>
              <a:t>Code</a:t>
            </a:r>
          </a:p>
          <a:p>
            <a:pPr lvl="1" defTabSz="457200">
              <a:lnSpc>
                <a:spcPct val="90000"/>
              </a:lnSpc>
              <a:spcBef>
                <a:spcPts val="1000"/>
              </a:spcBef>
              <a:buClr>
                <a:srgbClr val="FFC000"/>
              </a:buClr>
              <a:buSzPct val="80000"/>
              <a:buFont typeface="Wingdings 3" charset="2"/>
              <a:buChar char=""/>
              <a:tabLst>
                <a:tab pos="457200" algn="l"/>
              </a:tabLst>
            </a:pPr>
            <a:r>
              <a:rPr lang="en-GB" sz="2200" dirty="0">
                <a:solidFill>
                  <a:schemeClr val="tx1">
                    <a:lumMod val="75000"/>
                    <a:lumOff val="25000"/>
                  </a:schemeClr>
                </a:solidFill>
                <a:latin typeface="Arial" panose="020B0604020202020204" pitchFamily="34" charset="0"/>
                <a:cs typeface="Arial" panose="020B0604020202020204" pitchFamily="34" charset="0"/>
              </a:rPr>
              <a:t>new power to issue a </a:t>
            </a:r>
            <a:r>
              <a:rPr lang="en-GB" sz="2200" i="1" dirty="0">
                <a:solidFill>
                  <a:schemeClr val="tx1">
                    <a:lumMod val="75000"/>
                    <a:lumOff val="25000"/>
                  </a:schemeClr>
                </a:solidFill>
                <a:latin typeface="Arial" panose="020B0604020202020204" pitchFamily="34" charset="0"/>
                <a:cs typeface="Arial" panose="020B0604020202020204" pitchFamily="34" charset="0"/>
              </a:rPr>
              <a:t>Complaint Handling Failure Order</a:t>
            </a:r>
            <a:r>
              <a:rPr lang="en-GB" sz="2200" dirty="0">
                <a:solidFill>
                  <a:schemeClr val="tx1">
                    <a:lumMod val="75000"/>
                    <a:lumOff val="25000"/>
                  </a:schemeClr>
                </a:solidFill>
                <a:latin typeface="Arial" panose="020B0604020202020204" pitchFamily="34" charset="0"/>
                <a:cs typeface="Arial" panose="020B0604020202020204" pitchFamily="34" charset="0"/>
              </a:rPr>
              <a:t> for non-compliance with the Scheme or Code </a:t>
            </a:r>
          </a:p>
          <a:p>
            <a:pPr lvl="1" defTabSz="457200">
              <a:lnSpc>
                <a:spcPct val="90000"/>
              </a:lnSpc>
              <a:spcBef>
                <a:spcPts val="1000"/>
              </a:spcBef>
              <a:buClr>
                <a:srgbClr val="FFC000"/>
              </a:buClr>
              <a:buSzPct val="80000"/>
              <a:buFont typeface="Wingdings 3" charset="2"/>
              <a:buChar char=""/>
              <a:tabLst>
                <a:tab pos="457200" algn="l"/>
              </a:tabLst>
            </a:pPr>
            <a:endParaRPr lang="en-GB" sz="2000" dirty="0">
              <a:solidFill>
                <a:schemeClr val="tx1">
                  <a:lumMod val="75000"/>
                  <a:lumOff val="25000"/>
                </a:schemeClr>
              </a:solidFill>
              <a:latin typeface="Arial" panose="020B0604020202020204" pitchFamily="34" charset="0"/>
              <a:cs typeface="Arial" panose="020B0604020202020204" pitchFamily="34" charset="0"/>
            </a:endParaRPr>
          </a:p>
          <a:p>
            <a:pPr lvl="1" defTabSz="457200">
              <a:lnSpc>
                <a:spcPct val="90000"/>
              </a:lnSpc>
              <a:spcBef>
                <a:spcPts val="1000"/>
              </a:spcBef>
              <a:buClr>
                <a:srgbClr val="FFC000"/>
              </a:buClr>
              <a:buSzPct val="80000"/>
              <a:buFont typeface="Wingdings 3" charset="2"/>
              <a:buChar char=""/>
              <a:tabLst>
                <a:tab pos="457200" algn="l"/>
              </a:tabLst>
            </a:pPr>
            <a:endParaRPr lang="en-GB" sz="2000" dirty="0">
              <a:solidFill>
                <a:schemeClr val="tx1">
                  <a:lumMod val="75000"/>
                  <a:lumOff val="25000"/>
                </a:schemeClr>
              </a:solidFill>
              <a:latin typeface="Arial" panose="020B0604020202020204" pitchFamily="34" charset="0"/>
              <a:cs typeface="Arial" panose="020B0604020202020204" pitchFamily="34" charset="0"/>
            </a:endParaRPr>
          </a:p>
          <a:p>
            <a:pPr lvl="1" defTabSz="457200">
              <a:lnSpc>
                <a:spcPct val="90000"/>
              </a:lnSpc>
              <a:spcBef>
                <a:spcPts val="1000"/>
              </a:spcBef>
              <a:buClr>
                <a:srgbClr val="FFC000"/>
              </a:buClr>
              <a:buSzPct val="80000"/>
              <a:buFont typeface="Wingdings 3" charset="2"/>
              <a:buChar char=""/>
              <a:tabLst>
                <a:tab pos="457200" algn="l"/>
              </a:tabLst>
            </a:pPr>
            <a:endParaRPr lang="en-GB" sz="2100" dirty="0">
              <a:solidFill>
                <a:schemeClr val="tx1">
                  <a:lumMod val="75000"/>
                  <a:lumOff val="25000"/>
                </a:schemeClr>
              </a:solidFill>
              <a:latin typeface="Arial" panose="020B0604020202020204" pitchFamily="34" charset="0"/>
              <a:cs typeface="Arial" panose="020B0604020202020204" pitchFamily="34" charset="0"/>
            </a:endParaRPr>
          </a:p>
        </p:txBody>
      </p:sp>
      <p:pic>
        <p:nvPicPr>
          <p:cNvPr id="8" name="Picture 2" descr="\\fileserver01\share\A transition\Corporate Identity\Logo\HOS_Logo_Col.png">
            <a:extLst>
              <a:ext uri="{FF2B5EF4-FFF2-40B4-BE49-F238E27FC236}">
                <a16:creationId xmlns:a16="http://schemas.microsoft.com/office/drawing/2014/main" id="{DBBC518C-2786-45C6-B643-2D2B06AECD5A}"/>
              </a:ext>
            </a:extLst>
          </p:cNvPr>
          <p:cNvPicPr>
            <a:picLocks noChangeAspect="1" noChangeArrowheads="1"/>
          </p:cNvPicPr>
          <p:nvPr/>
        </p:nvPicPr>
        <p:blipFill>
          <a:blip r:embed="rId2" cstate="print"/>
          <a:srcRect/>
          <a:stretch>
            <a:fillRect/>
          </a:stretch>
        </p:blipFill>
        <p:spPr bwMode="auto">
          <a:xfrm>
            <a:off x="6704480" y="5733256"/>
            <a:ext cx="2186511" cy="964071"/>
          </a:xfrm>
          <a:prstGeom prst="rect">
            <a:avLst/>
          </a:prstGeom>
          <a:noFill/>
        </p:spPr>
      </p:pic>
    </p:spTree>
    <p:extLst>
      <p:ext uri="{BB962C8B-B14F-4D97-AF65-F5344CB8AC3E}">
        <p14:creationId xmlns:p14="http://schemas.microsoft.com/office/powerpoint/2010/main" val="3827000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42FB8-3941-409A-83F3-B340FAB9E9A7}"/>
              </a:ext>
            </a:extLst>
          </p:cNvPr>
          <p:cNvSpPr>
            <a:spLocks noGrp="1"/>
          </p:cNvSpPr>
          <p:nvPr>
            <p:ph type="title"/>
          </p:nvPr>
        </p:nvSpPr>
        <p:spPr>
          <a:xfrm>
            <a:off x="457200" y="274638"/>
            <a:ext cx="8229600" cy="706090"/>
          </a:xfrm>
        </p:spPr>
        <p:txBody>
          <a:bodyPr/>
          <a:lstStyle/>
          <a:p>
            <a:r>
              <a:rPr lang="en-GB" sz="3600" b="1" dirty="0">
                <a:solidFill>
                  <a:srgbClr val="00B0F0"/>
                </a:solidFill>
                <a:latin typeface="Arial" panose="020B0604020202020204" pitchFamily="34" charset="0"/>
                <a:cs typeface="Arial" panose="020B0604020202020204" pitchFamily="34" charset="0"/>
              </a:rPr>
              <a:t>Conditions of Membership </a:t>
            </a:r>
          </a:p>
        </p:txBody>
      </p:sp>
      <p:sp>
        <p:nvSpPr>
          <p:cNvPr id="3" name="Content Placeholder 2">
            <a:extLst>
              <a:ext uri="{FF2B5EF4-FFF2-40B4-BE49-F238E27FC236}">
                <a16:creationId xmlns:a16="http://schemas.microsoft.com/office/drawing/2014/main" id="{42B1F763-101F-4D33-8233-E86067B093A1}"/>
              </a:ext>
            </a:extLst>
          </p:cNvPr>
          <p:cNvSpPr>
            <a:spLocks noGrp="1"/>
          </p:cNvSpPr>
          <p:nvPr>
            <p:ph idx="1"/>
          </p:nvPr>
        </p:nvSpPr>
        <p:spPr>
          <a:xfrm>
            <a:off x="107505" y="1268760"/>
            <a:ext cx="8783486" cy="4752528"/>
          </a:xfrm>
        </p:spPr>
        <p:txBody>
          <a:bodyPr>
            <a:noAutofit/>
          </a:bodyPr>
          <a:lstStyle/>
          <a:p>
            <a:pPr lvl="1" defTabSz="457200">
              <a:lnSpc>
                <a:spcPct val="90000"/>
              </a:lnSpc>
              <a:spcBef>
                <a:spcPts val="1000"/>
              </a:spcBef>
              <a:spcAft>
                <a:spcPts val="800"/>
              </a:spcAft>
              <a:buClr>
                <a:srgbClr val="FFC000"/>
              </a:buClr>
              <a:buSzPct val="80000"/>
              <a:buFont typeface="Wingdings 3" charset="2"/>
              <a:buChar char=""/>
              <a:tabLst>
                <a:tab pos="457200" algn="l"/>
              </a:tabLst>
            </a:pPr>
            <a:r>
              <a:rPr lang="en-GB" sz="2000" dirty="0">
                <a:solidFill>
                  <a:schemeClr val="tx1">
                    <a:lumMod val="75000"/>
                    <a:lumOff val="25000"/>
                  </a:schemeClr>
                </a:solidFill>
                <a:latin typeface="Arial" panose="020B0604020202020204" pitchFamily="34" charset="0"/>
                <a:cs typeface="Arial" panose="020B0604020202020204" pitchFamily="34" charset="0"/>
              </a:rPr>
              <a:t>The conditions of a landlord’s membership of the Schemes include the following (</a:t>
            </a:r>
            <a:r>
              <a:rPr lang="en-GB" sz="2000" b="1" dirty="0">
                <a:solidFill>
                  <a:schemeClr val="tx1">
                    <a:lumMod val="75000"/>
                    <a:lumOff val="25000"/>
                  </a:schemeClr>
                </a:solidFill>
                <a:latin typeface="Arial" panose="020B0604020202020204" pitchFamily="34" charset="0"/>
                <a:cs typeface="Arial" panose="020B0604020202020204" pitchFamily="34" charset="0"/>
              </a:rPr>
              <a:t>new sections </a:t>
            </a:r>
            <a:r>
              <a:rPr lang="en-GB" sz="2000" b="1" i="1" dirty="0">
                <a:solidFill>
                  <a:schemeClr val="tx1">
                    <a:lumMod val="75000"/>
                    <a:lumOff val="25000"/>
                  </a:schemeClr>
                </a:solidFill>
                <a:latin typeface="Arial" panose="020B0604020202020204" pitchFamily="34" charset="0"/>
                <a:cs typeface="Arial" panose="020B0604020202020204" pitchFamily="34" charset="0"/>
              </a:rPr>
              <a:t>in italics</a:t>
            </a:r>
            <a:r>
              <a:rPr lang="en-GB" sz="2000" dirty="0">
                <a:solidFill>
                  <a:schemeClr val="tx1">
                    <a:lumMod val="75000"/>
                    <a:lumOff val="25000"/>
                  </a:schemeClr>
                </a:solidFill>
                <a:latin typeface="Arial" panose="020B0604020202020204" pitchFamily="34" charset="0"/>
                <a:cs typeface="Arial" panose="020B0604020202020204" pitchFamily="34" charset="0"/>
              </a:rPr>
              <a:t>):</a:t>
            </a:r>
          </a:p>
          <a:p>
            <a:pPr lvl="2" defTabSz="457200">
              <a:lnSpc>
                <a:spcPct val="90000"/>
              </a:lnSpc>
              <a:spcBef>
                <a:spcPts val="1000"/>
              </a:spcBef>
              <a:spcAft>
                <a:spcPts val="800"/>
              </a:spcAft>
              <a:buClr>
                <a:srgbClr val="FFC000"/>
              </a:buClr>
              <a:buSzPct val="80000"/>
              <a:tabLst>
                <a:tab pos="457200" algn="l"/>
              </a:tabLst>
            </a:pPr>
            <a:r>
              <a:rPr lang="en-GB" sz="2000" dirty="0">
                <a:solidFill>
                  <a:schemeClr val="tx1">
                    <a:lumMod val="75000"/>
                    <a:lumOff val="25000"/>
                  </a:schemeClr>
                </a:solidFill>
                <a:latin typeface="Arial" panose="020B0604020202020204" pitchFamily="34" charset="0"/>
                <a:cs typeface="Arial" panose="020B0604020202020204" pitchFamily="34" charset="0"/>
              </a:rPr>
              <a:t>establish and maintain a complaints procedure </a:t>
            </a:r>
            <a:r>
              <a:rPr lang="en-GB" sz="2000" i="1" dirty="0">
                <a:solidFill>
                  <a:schemeClr val="tx1">
                    <a:lumMod val="75000"/>
                    <a:lumOff val="25000"/>
                  </a:schemeClr>
                </a:solidFill>
                <a:latin typeface="Arial" panose="020B0604020202020204" pitchFamily="34" charset="0"/>
                <a:cs typeface="Arial" panose="020B0604020202020204" pitchFamily="34" charset="0"/>
              </a:rPr>
              <a:t>in accordance with any good practice recommended by the Ombudsman;</a:t>
            </a:r>
          </a:p>
          <a:p>
            <a:pPr lvl="2" defTabSz="457200">
              <a:lnSpc>
                <a:spcPct val="90000"/>
              </a:lnSpc>
              <a:spcBef>
                <a:spcPts val="1000"/>
              </a:spcBef>
              <a:spcAft>
                <a:spcPts val="800"/>
              </a:spcAft>
              <a:buClr>
                <a:srgbClr val="FFC000"/>
              </a:buClr>
              <a:buSzPct val="80000"/>
              <a:tabLst>
                <a:tab pos="457200" algn="l"/>
              </a:tabLst>
            </a:pPr>
            <a:r>
              <a:rPr lang="en-GB" sz="2000" dirty="0">
                <a:solidFill>
                  <a:schemeClr val="tx1">
                    <a:lumMod val="75000"/>
                    <a:lumOff val="25000"/>
                  </a:schemeClr>
                </a:solidFill>
                <a:latin typeface="Arial" panose="020B0604020202020204" pitchFamily="34" charset="0"/>
                <a:cs typeface="Arial" panose="020B0604020202020204" pitchFamily="34" charset="0"/>
              </a:rPr>
              <a:t>inform residents of their right to bring complaints to Ombudsman;</a:t>
            </a:r>
          </a:p>
          <a:p>
            <a:pPr lvl="2" defTabSz="457200">
              <a:lnSpc>
                <a:spcPct val="90000"/>
              </a:lnSpc>
              <a:spcBef>
                <a:spcPts val="1000"/>
              </a:spcBef>
              <a:spcAft>
                <a:spcPts val="800"/>
              </a:spcAft>
              <a:buClr>
                <a:srgbClr val="FFC000"/>
              </a:buClr>
              <a:buSzPct val="80000"/>
              <a:tabLst>
                <a:tab pos="457200" algn="l"/>
              </a:tabLst>
            </a:pPr>
            <a:r>
              <a:rPr lang="en-US" sz="2000" dirty="0">
                <a:solidFill>
                  <a:schemeClr val="tx1">
                    <a:lumMod val="75000"/>
                    <a:lumOff val="25000"/>
                  </a:schemeClr>
                </a:solidFill>
                <a:latin typeface="Arial" panose="020B0604020202020204" pitchFamily="34" charset="0"/>
                <a:cs typeface="Arial" panose="020B0604020202020204" pitchFamily="34" charset="0"/>
              </a:rPr>
              <a:t>publish complaints procedure and make information about it easily accessible </a:t>
            </a:r>
            <a:r>
              <a:rPr lang="en-US" sz="2000" i="1" dirty="0">
                <a:solidFill>
                  <a:schemeClr val="tx1">
                    <a:lumMod val="75000"/>
                    <a:lumOff val="25000"/>
                  </a:schemeClr>
                </a:solidFill>
                <a:latin typeface="Arial" panose="020B0604020202020204" pitchFamily="34" charset="0"/>
                <a:cs typeface="Arial" panose="020B0604020202020204" pitchFamily="34" charset="0"/>
              </a:rPr>
              <a:t>on its website and in correspondence with residents;</a:t>
            </a:r>
          </a:p>
          <a:p>
            <a:pPr lvl="2" defTabSz="457200">
              <a:lnSpc>
                <a:spcPct val="90000"/>
              </a:lnSpc>
              <a:spcBef>
                <a:spcPts val="1000"/>
              </a:spcBef>
              <a:spcAft>
                <a:spcPts val="800"/>
              </a:spcAft>
              <a:buClr>
                <a:srgbClr val="FFC000"/>
              </a:buClr>
              <a:buSzPct val="80000"/>
              <a:tabLst>
                <a:tab pos="457200" algn="l"/>
              </a:tabLst>
            </a:pPr>
            <a:r>
              <a:rPr lang="en-US" sz="2000" dirty="0">
                <a:solidFill>
                  <a:schemeClr val="tx1">
                    <a:lumMod val="75000"/>
                    <a:lumOff val="25000"/>
                  </a:schemeClr>
                </a:solidFill>
                <a:latin typeface="Arial" panose="020B0604020202020204" pitchFamily="34" charset="0"/>
                <a:cs typeface="Arial" panose="020B0604020202020204" pitchFamily="34" charset="0"/>
              </a:rPr>
              <a:t>manage complaints </a:t>
            </a:r>
            <a:r>
              <a:rPr lang="en-US" sz="2000" i="1" dirty="0">
                <a:solidFill>
                  <a:schemeClr val="tx1">
                    <a:lumMod val="75000"/>
                    <a:lumOff val="25000"/>
                  </a:schemeClr>
                </a:solidFill>
                <a:latin typeface="Arial" panose="020B0604020202020204" pitchFamily="34" charset="0"/>
                <a:cs typeface="Arial" panose="020B0604020202020204" pitchFamily="34" charset="0"/>
              </a:rPr>
              <a:t>in accordance with its published procedure or where this is not possible within a reasonable timescale; and</a:t>
            </a:r>
          </a:p>
          <a:p>
            <a:pPr lvl="2" defTabSz="457200">
              <a:lnSpc>
                <a:spcPct val="90000"/>
              </a:lnSpc>
              <a:spcBef>
                <a:spcPts val="1000"/>
              </a:spcBef>
              <a:spcAft>
                <a:spcPts val="800"/>
              </a:spcAft>
              <a:buClr>
                <a:srgbClr val="FFC000"/>
              </a:buClr>
              <a:buSzPct val="80000"/>
              <a:tabLst>
                <a:tab pos="457200" algn="l"/>
              </a:tabLst>
            </a:pPr>
            <a:r>
              <a:rPr lang="en-US" sz="2000" dirty="0">
                <a:solidFill>
                  <a:schemeClr val="tx1">
                    <a:lumMod val="75000"/>
                    <a:lumOff val="25000"/>
                  </a:schemeClr>
                </a:solidFill>
                <a:latin typeface="Arial" panose="020B0604020202020204" pitchFamily="34" charset="0"/>
                <a:cs typeface="Arial" panose="020B0604020202020204" pitchFamily="34" charset="0"/>
              </a:rPr>
              <a:t>provide information to the Ombudsman </a:t>
            </a:r>
            <a:r>
              <a:rPr lang="en-US" sz="2000" i="1" dirty="0">
                <a:solidFill>
                  <a:schemeClr val="tx1">
                    <a:lumMod val="75000"/>
                    <a:lumOff val="25000"/>
                  </a:schemeClr>
                </a:solidFill>
                <a:latin typeface="Arial" panose="020B0604020202020204" pitchFamily="34" charset="0"/>
                <a:cs typeface="Arial" panose="020B0604020202020204" pitchFamily="34" charset="0"/>
              </a:rPr>
              <a:t>within a reasonable timescale.</a:t>
            </a:r>
            <a:endParaRPr lang="en-GB" sz="2000" i="1" dirty="0">
              <a:solidFill>
                <a:schemeClr val="tx1">
                  <a:lumMod val="75000"/>
                  <a:lumOff val="25000"/>
                </a:schemeClr>
              </a:solidFill>
              <a:latin typeface="Arial" panose="020B0604020202020204" pitchFamily="34" charset="0"/>
              <a:cs typeface="Arial" panose="020B0604020202020204" pitchFamily="34" charset="0"/>
            </a:endParaRPr>
          </a:p>
        </p:txBody>
      </p:sp>
      <p:pic>
        <p:nvPicPr>
          <p:cNvPr id="4" name="Picture 2" descr="\\fileserver01\share\A transition\Corporate Identity\Logo\HOS_Logo_Col.png">
            <a:extLst>
              <a:ext uri="{FF2B5EF4-FFF2-40B4-BE49-F238E27FC236}">
                <a16:creationId xmlns:a16="http://schemas.microsoft.com/office/drawing/2014/main" id="{1C32716C-753C-4847-9CA8-D14249A15C30}"/>
              </a:ext>
            </a:extLst>
          </p:cNvPr>
          <p:cNvPicPr>
            <a:picLocks noChangeAspect="1" noChangeArrowheads="1"/>
          </p:cNvPicPr>
          <p:nvPr/>
        </p:nvPicPr>
        <p:blipFill>
          <a:blip r:embed="rId3" cstate="print"/>
          <a:srcRect/>
          <a:stretch>
            <a:fillRect/>
          </a:stretch>
        </p:blipFill>
        <p:spPr bwMode="auto">
          <a:xfrm>
            <a:off x="7031108" y="5877272"/>
            <a:ext cx="1859883" cy="820055"/>
          </a:xfrm>
          <a:prstGeom prst="rect">
            <a:avLst/>
          </a:prstGeom>
          <a:noFill/>
        </p:spPr>
      </p:pic>
    </p:spTree>
    <p:extLst>
      <p:ext uri="{BB962C8B-B14F-4D97-AF65-F5344CB8AC3E}">
        <p14:creationId xmlns:p14="http://schemas.microsoft.com/office/powerpoint/2010/main" val="3691682052"/>
      </p:ext>
    </p:extLst>
  </p:cSld>
  <p:clrMapOvr>
    <a:masterClrMapping/>
  </p:clrMapOvr>
</p:sld>
</file>

<file path=ppt/theme/theme1.xml><?xml version="1.0" encoding="utf-8"?>
<a:theme xmlns:a="http://schemas.openxmlformats.org/drawingml/2006/main" name="Custom Design">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1002</Words>
  <Application>Microsoft Office PowerPoint</Application>
  <PresentationFormat>On-screen Show (4:3)</PresentationFormat>
  <Paragraphs>124</Paragraphs>
  <Slides>14</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Ubuntu</vt:lpstr>
      <vt:lpstr>Wingdings</vt:lpstr>
      <vt:lpstr>Wingdings 3</vt:lpstr>
      <vt:lpstr>Custom Design</vt:lpstr>
      <vt:lpstr>PowerPoint Presentation</vt:lpstr>
      <vt:lpstr>Agenda</vt:lpstr>
      <vt:lpstr>Background </vt:lpstr>
      <vt:lpstr>Background </vt:lpstr>
      <vt:lpstr>The Complaint Handling Code and its aims </vt:lpstr>
      <vt:lpstr>The Complaint Handling Code - key points</vt:lpstr>
      <vt:lpstr>Key points continued </vt:lpstr>
      <vt:lpstr>New Ombudsman Scheme</vt:lpstr>
      <vt:lpstr>Conditions of Membership </vt:lpstr>
      <vt:lpstr>Systemic Investigations </vt:lpstr>
      <vt:lpstr>Complaint Handling Failure Orders</vt:lpstr>
      <vt:lpstr>Complaint Handling Code – timings</vt:lpstr>
      <vt:lpstr>‘The Charter for Social Housing Residents’ Social Housing White Paper - 17 Nov. 2020</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Simmons</dc:creator>
  <cp:lastModifiedBy>John Goodwin</cp:lastModifiedBy>
  <cp:revision>62</cp:revision>
  <cp:lastPrinted>2021-02-26T10:13:54Z</cp:lastPrinted>
  <dcterms:created xsi:type="dcterms:W3CDTF">2020-07-13T18:31:11Z</dcterms:created>
  <dcterms:modified xsi:type="dcterms:W3CDTF">2021-02-26T10:28:02Z</dcterms:modified>
</cp:coreProperties>
</file>