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handoutMasterIdLst>
    <p:handoutMasterId r:id="rId16"/>
  </p:handoutMasterIdLst>
  <p:sldIdLst>
    <p:sldId id="263" r:id="rId2"/>
    <p:sldId id="404" r:id="rId3"/>
    <p:sldId id="349" r:id="rId4"/>
    <p:sldId id="406" r:id="rId5"/>
    <p:sldId id="339" r:id="rId6"/>
    <p:sldId id="345" r:id="rId7"/>
    <p:sldId id="407" r:id="rId8"/>
    <p:sldId id="405" r:id="rId9"/>
    <p:sldId id="409" r:id="rId10"/>
    <p:sldId id="412" r:id="rId11"/>
    <p:sldId id="411" r:id="rId12"/>
    <p:sldId id="340" r:id="rId13"/>
    <p:sldId id="408" r:id="rId14"/>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0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ckie Feeney" initials="JF"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1D6FF"/>
    <a:srgbClr val="47C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258" autoAdjust="0"/>
    <p:restoredTop sz="94730" autoAdjust="0"/>
  </p:normalViewPr>
  <p:slideViewPr>
    <p:cSldViewPr>
      <p:cViewPr varScale="1">
        <p:scale>
          <a:sx n="62" d="100"/>
          <a:sy n="62" d="100"/>
        </p:scale>
        <p:origin x="876"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4" d="100"/>
          <a:sy n="64" d="100"/>
        </p:scale>
        <p:origin x="-4666" y="-82"/>
      </p:cViewPr>
      <p:guideLst>
        <p:guide orient="horz" pos="3128"/>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777607" y="1"/>
            <a:ext cx="2889938" cy="496411"/>
          </a:xfrm>
          <a:prstGeom prst="rect">
            <a:avLst/>
          </a:prstGeom>
        </p:spPr>
        <p:txBody>
          <a:bodyPr vert="horz" lIns="91440" tIns="45720" rIns="91440" bIns="45720" rtlCol="0"/>
          <a:lstStyle>
            <a:lvl1pPr algn="r">
              <a:defRPr sz="1200"/>
            </a:lvl1pPr>
          </a:lstStyle>
          <a:p>
            <a:fld id="{013840E1-7432-4519-B274-ED02A8D69A1F}" type="datetimeFigureOut">
              <a:rPr lang="en-GB" smtClean="0"/>
              <a:pPr/>
              <a:t>16/09/2020</a:t>
            </a:fld>
            <a:endParaRPr lang="en-GB" dirty="0"/>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9CE3C40A-595E-491E-93F4-7BED6FB4DC45}" type="slidenum">
              <a:rPr lang="en-GB" smtClean="0"/>
              <a:pPr/>
              <a:t>‹#›</a:t>
            </a:fld>
            <a:endParaRPr lang="en-GB" dirty="0"/>
          </a:p>
        </p:txBody>
      </p:sp>
    </p:spTree>
    <p:extLst>
      <p:ext uri="{BB962C8B-B14F-4D97-AF65-F5344CB8AC3E}">
        <p14:creationId xmlns:p14="http://schemas.microsoft.com/office/powerpoint/2010/main" val="3977493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890665" cy="49649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6866" y="1"/>
            <a:ext cx="2890665" cy="496492"/>
          </a:xfrm>
          <a:prstGeom prst="rect">
            <a:avLst/>
          </a:prstGeom>
        </p:spPr>
        <p:txBody>
          <a:bodyPr vert="horz" lIns="91440" tIns="45720" rIns="91440" bIns="45720" rtlCol="0"/>
          <a:lstStyle>
            <a:lvl1pPr algn="r">
              <a:defRPr sz="1200"/>
            </a:lvl1pPr>
          </a:lstStyle>
          <a:p>
            <a:fld id="{6CCD145C-AC5A-4126-94EA-8F173937F3BC}" type="datetimeFigureOut">
              <a:rPr lang="en-GB" smtClean="0"/>
              <a:pPr/>
              <a:t>16/09/2020</a:t>
            </a:fld>
            <a:endParaRPr lang="en-GB" dirty="0"/>
          </a:p>
        </p:txBody>
      </p:sp>
      <p:sp>
        <p:nvSpPr>
          <p:cNvPr id="4" name="Slide Image Placeholder 3"/>
          <p:cNvSpPr>
            <a:spLocks noGrp="1" noRot="1" noChangeAspect="1"/>
          </p:cNvSpPr>
          <p:nvPr>
            <p:ph type="sldImg" idx="2"/>
          </p:nvPr>
        </p:nvSpPr>
        <p:spPr>
          <a:xfrm>
            <a:off x="852488" y="744538"/>
            <a:ext cx="4964112"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599" y="4715867"/>
            <a:ext cx="5335893" cy="44684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0137"/>
            <a:ext cx="2890665" cy="49649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6866" y="9430137"/>
            <a:ext cx="2890665" cy="496491"/>
          </a:xfrm>
          <a:prstGeom prst="rect">
            <a:avLst/>
          </a:prstGeom>
        </p:spPr>
        <p:txBody>
          <a:bodyPr vert="horz" lIns="91440" tIns="45720" rIns="91440" bIns="45720" rtlCol="0" anchor="b"/>
          <a:lstStyle>
            <a:lvl1pPr algn="r">
              <a:defRPr sz="1200"/>
            </a:lvl1pPr>
          </a:lstStyle>
          <a:p>
            <a:fld id="{F82FE22D-9CFB-40BF-A6AC-2576BC8F3BAE}" type="slidenum">
              <a:rPr lang="en-GB" smtClean="0"/>
              <a:pPr/>
              <a:t>‹#›</a:t>
            </a:fld>
            <a:endParaRPr lang="en-GB" dirty="0"/>
          </a:p>
        </p:txBody>
      </p:sp>
    </p:spTree>
    <p:extLst>
      <p:ext uri="{BB962C8B-B14F-4D97-AF65-F5344CB8AC3E}">
        <p14:creationId xmlns:p14="http://schemas.microsoft.com/office/powerpoint/2010/main" val="2936073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a:t>
            </a:fld>
            <a:endParaRPr lang="en-GB" dirty="0"/>
          </a:p>
        </p:txBody>
      </p:sp>
    </p:spTree>
    <p:extLst>
      <p:ext uri="{BB962C8B-B14F-4D97-AF65-F5344CB8AC3E}">
        <p14:creationId xmlns:p14="http://schemas.microsoft.com/office/powerpoint/2010/main" val="2660887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12</a:t>
            </a:fld>
            <a:endParaRPr lang="en-GB" dirty="0"/>
          </a:p>
        </p:txBody>
      </p:sp>
    </p:spTree>
    <p:extLst>
      <p:ext uri="{BB962C8B-B14F-4D97-AF65-F5344CB8AC3E}">
        <p14:creationId xmlns:p14="http://schemas.microsoft.com/office/powerpoint/2010/main" val="3729759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13</a:t>
            </a:fld>
            <a:endParaRPr lang="en-GB" dirty="0"/>
          </a:p>
        </p:txBody>
      </p:sp>
    </p:spTree>
    <p:extLst>
      <p:ext uri="{BB962C8B-B14F-4D97-AF65-F5344CB8AC3E}">
        <p14:creationId xmlns:p14="http://schemas.microsoft.com/office/powerpoint/2010/main" val="183768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0" lang="en-GB"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Footer Placeholder 3"/>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2372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3</a:t>
            </a:fld>
            <a:endParaRPr lang="en-GB" dirty="0"/>
          </a:p>
        </p:txBody>
      </p:sp>
    </p:spTree>
    <p:extLst>
      <p:ext uri="{BB962C8B-B14F-4D97-AF65-F5344CB8AC3E}">
        <p14:creationId xmlns:p14="http://schemas.microsoft.com/office/powerpoint/2010/main" val="2671779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4</a:t>
            </a:fld>
            <a:endParaRPr lang="en-GB" dirty="0"/>
          </a:p>
        </p:txBody>
      </p:sp>
    </p:spTree>
    <p:extLst>
      <p:ext uri="{BB962C8B-B14F-4D97-AF65-F5344CB8AC3E}">
        <p14:creationId xmlns:p14="http://schemas.microsoft.com/office/powerpoint/2010/main" val="785091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5</a:t>
            </a:fld>
            <a:endParaRPr lang="en-GB" dirty="0"/>
          </a:p>
        </p:txBody>
      </p:sp>
    </p:spTree>
    <p:extLst>
      <p:ext uri="{BB962C8B-B14F-4D97-AF65-F5344CB8AC3E}">
        <p14:creationId xmlns:p14="http://schemas.microsoft.com/office/powerpoint/2010/main" val="3891875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6</a:t>
            </a:fld>
            <a:endParaRPr lang="en-GB" dirty="0"/>
          </a:p>
        </p:txBody>
      </p:sp>
    </p:spTree>
    <p:extLst>
      <p:ext uri="{BB962C8B-B14F-4D97-AF65-F5344CB8AC3E}">
        <p14:creationId xmlns:p14="http://schemas.microsoft.com/office/powerpoint/2010/main" val="2964485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7</a:t>
            </a:fld>
            <a:endParaRPr lang="en-GB" dirty="0"/>
          </a:p>
        </p:txBody>
      </p:sp>
    </p:spTree>
    <p:extLst>
      <p:ext uri="{BB962C8B-B14F-4D97-AF65-F5344CB8AC3E}">
        <p14:creationId xmlns:p14="http://schemas.microsoft.com/office/powerpoint/2010/main" val="1302381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9</a:t>
            </a:fld>
            <a:endParaRPr lang="en-GB" dirty="0"/>
          </a:p>
        </p:txBody>
      </p:sp>
    </p:spTree>
    <p:extLst>
      <p:ext uri="{BB962C8B-B14F-4D97-AF65-F5344CB8AC3E}">
        <p14:creationId xmlns:p14="http://schemas.microsoft.com/office/powerpoint/2010/main" val="1332869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11</a:t>
            </a:fld>
            <a:endParaRPr lang="en-GB" dirty="0"/>
          </a:p>
        </p:txBody>
      </p:sp>
    </p:spTree>
    <p:extLst>
      <p:ext uri="{BB962C8B-B14F-4D97-AF65-F5344CB8AC3E}">
        <p14:creationId xmlns:p14="http://schemas.microsoft.com/office/powerpoint/2010/main" val="224040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53222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408935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291075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342900" indent="-342900">
              <a:buClr>
                <a:srgbClr val="FFC000"/>
              </a:buClr>
              <a:buSzPct val="6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6291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0879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4105262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221351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371939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839915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3392097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6F923-78F3-4608-8CF8-EF857CB7D01B}" type="datetimeFigureOut">
              <a:rPr lang="en-GB" smtClean="0"/>
              <a:pPr/>
              <a:t>16/09/2020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6744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6F923-78F3-4608-8CF8-EF857CB7D01B}" type="datetimeFigureOut">
              <a:rPr lang="en-GB" smtClean="0"/>
              <a:pPr/>
              <a:t>16/09/2020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7159825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goherab.tistory.com/5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www.thebluediamondgallery.com/handwriting/a/agenda.html"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4" descr="\\fileserver01\share\A transition\Corporate Identity\Logo\HOS_Logo_Col.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7646" y="5013177"/>
            <a:ext cx="3518282" cy="131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p:cNvSpPr>
            <a:spLocks noGrp="1"/>
          </p:cNvSpPr>
          <p:nvPr>
            <p:ph type="subTitle" idx="1"/>
          </p:nvPr>
        </p:nvSpPr>
        <p:spPr>
          <a:xfrm>
            <a:off x="971600" y="3789040"/>
            <a:ext cx="6800800" cy="2160240"/>
          </a:xfrm>
        </p:spPr>
        <p:txBody>
          <a:bodyPr>
            <a:normAutofit/>
          </a:bodyPr>
          <a:lstStyle/>
          <a:p>
            <a:endParaRPr lang="en-GB" dirty="0">
              <a:solidFill>
                <a:schemeClr val="tx1">
                  <a:lumMod val="65000"/>
                  <a:lumOff val="35000"/>
                </a:schemeClr>
              </a:solidFill>
              <a:latin typeface="Calibri" pitchFamily="34" charset="0"/>
              <a:cs typeface="Calibri" pitchFamily="34" charset="0"/>
            </a:endParaRPr>
          </a:p>
          <a:p>
            <a:pPr algn="r"/>
            <a:r>
              <a:rPr lang="en-GB" dirty="0">
                <a:solidFill>
                  <a:schemeClr val="tx1">
                    <a:lumMod val="65000"/>
                    <a:lumOff val="35000"/>
                  </a:schemeClr>
                </a:solidFill>
                <a:latin typeface="Ubuntu" pitchFamily="34" charset="0"/>
                <a:cs typeface="Calibri" pitchFamily="34" charset="0"/>
              </a:rPr>
              <a:t>          </a:t>
            </a:r>
            <a:endParaRPr lang="en-GB"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2ACEB08-0E3C-47DA-995D-47B5A22B1D19}"/>
              </a:ext>
            </a:extLst>
          </p:cNvPr>
          <p:cNvSpPr txBox="1"/>
          <p:nvPr/>
        </p:nvSpPr>
        <p:spPr>
          <a:xfrm>
            <a:off x="1403648" y="980727"/>
            <a:ext cx="6480720" cy="3693319"/>
          </a:xfrm>
          <a:prstGeom prst="rect">
            <a:avLst/>
          </a:prstGeom>
          <a:noFill/>
        </p:spPr>
        <p:txBody>
          <a:bodyPr wrap="square">
            <a:spAutoFit/>
          </a:bodyPr>
          <a:lstStyle/>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4000" b="1" dirty="0">
                <a:solidFill>
                  <a:srgbClr val="009FDA"/>
                </a:solidFill>
                <a:latin typeface="Arial" panose="020B0604020202020204" pitchFamily="34" charset="0"/>
                <a:ea typeface="+mj-ea"/>
                <a:cs typeface="Arial" panose="020B0604020202020204" pitchFamily="34" charset="0"/>
              </a:rPr>
              <a:t>A new </a:t>
            </a:r>
          </a:p>
          <a:p>
            <a:pPr lvl="0" defTabSz="457200">
              <a:lnSpc>
                <a:spcPct val="90000"/>
              </a:lnSpc>
              <a:buClr>
                <a:srgbClr val="FDC82F"/>
              </a:buClr>
              <a:buSzPct val="80000"/>
            </a:pPr>
            <a:r>
              <a:rPr lang="en-US" sz="4000" b="1" dirty="0">
                <a:solidFill>
                  <a:srgbClr val="009FDA"/>
                </a:solidFill>
                <a:latin typeface="Arial" panose="020B0604020202020204" pitchFamily="34" charset="0"/>
                <a:ea typeface="+mj-ea"/>
                <a:cs typeface="Arial" panose="020B0604020202020204" pitchFamily="34" charset="0"/>
              </a:rPr>
              <a:t>Complaint Handling Code for the sector </a:t>
            </a:r>
          </a:p>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2000" b="1" dirty="0">
                <a:solidFill>
                  <a:schemeClr val="tx1">
                    <a:lumMod val="75000"/>
                    <a:lumOff val="25000"/>
                  </a:schemeClr>
                </a:solidFill>
                <a:latin typeface="Arial" panose="020B0604020202020204" pitchFamily="34" charset="0"/>
                <a:cs typeface="Arial" panose="020B0604020202020204" pitchFamily="34" charset="0"/>
              </a:rPr>
              <a:t>Webinar – 16 September 2020</a:t>
            </a:r>
          </a:p>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2000" dirty="0">
                <a:solidFill>
                  <a:schemeClr val="tx1">
                    <a:lumMod val="75000"/>
                    <a:lumOff val="25000"/>
                  </a:schemeClr>
                </a:solidFill>
                <a:latin typeface="Arial" panose="020B0604020202020204" pitchFamily="34" charset="0"/>
                <a:cs typeface="Arial" panose="020B0604020202020204" pitchFamily="34" charset="0"/>
              </a:rPr>
              <a:t>Dave Simmons - Sector Development Lead</a:t>
            </a:r>
          </a:p>
          <a:p>
            <a:pPr lvl="0" defTabSz="457200">
              <a:lnSpc>
                <a:spcPct val="90000"/>
              </a:lnSpc>
              <a:buClr>
                <a:srgbClr val="FDC82F"/>
              </a:buClr>
              <a:buSzPct val="80000"/>
            </a:pPr>
            <a:r>
              <a:rPr lang="en-US" sz="2000" dirty="0">
                <a:solidFill>
                  <a:schemeClr val="tx1">
                    <a:lumMod val="75000"/>
                    <a:lumOff val="25000"/>
                  </a:schemeClr>
                </a:solidFill>
                <a:latin typeface="Arial" panose="020B0604020202020204" pitchFamily="34" charset="0"/>
                <a:cs typeface="Arial" panose="020B0604020202020204" pitchFamily="34" charset="0"/>
              </a:rPr>
              <a:t>John Goodwin - Adjudicator</a:t>
            </a:r>
          </a:p>
        </p:txBody>
      </p:sp>
    </p:spTree>
    <p:extLst>
      <p:ext uri="{BB962C8B-B14F-4D97-AF65-F5344CB8AC3E}">
        <p14:creationId xmlns:p14="http://schemas.microsoft.com/office/powerpoint/2010/main" val="2036007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Systemic Investigations </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323527" y="1124744"/>
            <a:ext cx="8567463" cy="4896544"/>
          </a:xfrm>
        </p:spPr>
        <p:txBody>
          <a:bodyPr>
            <a:noAutofit/>
          </a:bodyPr>
          <a:lstStyle/>
          <a:p>
            <a:pPr lvl="1" defTabSz="457200">
              <a:lnSpc>
                <a:spcPct val="90000"/>
              </a:lnSpc>
              <a:spcBef>
                <a:spcPts val="1000"/>
              </a:spcBef>
              <a:spcAft>
                <a:spcPts val="800"/>
              </a:spcAft>
              <a:buClr>
                <a:srgbClr val="FFC000"/>
              </a:buClr>
              <a:buSzPct val="80000"/>
              <a:buFont typeface="Wingdings 3" charset="2"/>
              <a:buChar char=""/>
              <a:tabLst>
                <a:tab pos="457200" algn="l"/>
              </a:tabLst>
            </a:pPr>
            <a:r>
              <a:rPr lang="en-GB" sz="2000" dirty="0">
                <a:effectLst/>
                <a:latin typeface="Arial" panose="020B0604020202020204" pitchFamily="34" charset="0"/>
                <a:cs typeface="Arial" panose="020B0604020202020204" pitchFamily="34" charset="0"/>
              </a:rPr>
              <a:t>Paragraph 50 of the Scheme:</a:t>
            </a:r>
          </a:p>
          <a:p>
            <a:pPr marL="0" indent="0" fontAlgn="auto">
              <a:lnSpc>
                <a:spcPct val="106000"/>
              </a:lnSpc>
              <a:buNone/>
            </a:pPr>
            <a:r>
              <a:rPr lang="en-GB" sz="2000" i="1" dirty="0">
                <a:latin typeface="Arial" panose="020B0604020202020204" pitchFamily="34" charset="0"/>
                <a:cs typeface="Arial" panose="020B0604020202020204" pitchFamily="34" charset="0"/>
              </a:rPr>
              <a:t>	‘</a:t>
            </a:r>
            <a:r>
              <a:rPr lang="en-GB" sz="2000" i="1" dirty="0">
                <a:effectLst/>
                <a:latin typeface="Arial" panose="020B0604020202020204" pitchFamily="34" charset="0"/>
                <a:cs typeface="Arial" panose="020B0604020202020204" pitchFamily="34" charset="0"/>
              </a:rPr>
              <a:t>The Ombudsman may conduct further investigation beyond the 	initial complaint or landlord to establish whether any presenting 	evidence of service failure is indicative of a systemic failing. 	Where this is the case it will be referred to the appropriate 	regulatory body.’ </a:t>
            </a:r>
          </a:p>
          <a:p>
            <a:pPr marL="0" indent="0" fontAlgn="auto">
              <a:lnSpc>
                <a:spcPct val="106000"/>
              </a:lnSpc>
              <a:buNone/>
            </a:pPr>
            <a:endParaRPr lang="en-GB" sz="2000" i="1" dirty="0">
              <a:effectLst/>
              <a:latin typeface="Arial" panose="020B0604020202020204" pitchFamily="34" charset="0"/>
              <a:cs typeface="Arial" panose="020B0604020202020204" pitchFamily="34" charset="0"/>
            </a:endParaRPr>
          </a:p>
          <a:p>
            <a:pPr fontAlgn="auto">
              <a:lnSpc>
                <a:spcPct val="106000"/>
              </a:lnSpc>
            </a:pPr>
            <a:r>
              <a:rPr lang="en-GB" sz="2000" dirty="0">
                <a:effectLst/>
                <a:latin typeface="Arial" panose="020B0604020202020204" pitchFamily="34" charset="0"/>
                <a:cs typeface="Arial" panose="020B0604020202020204" pitchFamily="34" charset="0"/>
              </a:rPr>
              <a:t>Our investigations are usually the result of a complaint from an individual.  We may also wish to investigate the root causes that give rise to a significant number of individual complaints. </a:t>
            </a:r>
          </a:p>
          <a:p>
            <a:pPr marL="0" indent="0" fontAlgn="auto">
              <a:lnSpc>
                <a:spcPct val="106000"/>
              </a:lnSpc>
              <a:buNone/>
            </a:pPr>
            <a:endParaRPr lang="en-GB" sz="2000" dirty="0">
              <a:effectLst/>
              <a:latin typeface="Arial" panose="020B0604020202020204" pitchFamily="34" charset="0"/>
              <a:cs typeface="Arial" panose="020B0604020202020204" pitchFamily="34" charset="0"/>
            </a:endParaRPr>
          </a:p>
          <a:p>
            <a:pPr fontAlgn="auto">
              <a:lnSpc>
                <a:spcPct val="106000"/>
              </a:lnSpc>
            </a:pPr>
            <a:r>
              <a:rPr lang="en-GB" sz="2000" dirty="0">
                <a:effectLst/>
                <a:latin typeface="Arial" panose="020B0604020202020204" pitchFamily="34" charset="0"/>
                <a:cs typeface="Arial" panose="020B0604020202020204" pitchFamily="34" charset="0"/>
              </a:rPr>
              <a:t>Where an investigation results in a finding of maladministration we may  consider whether there </a:t>
            </a:r>
            <a:r>
              <a:rPr lang="en-GB" sz="2000" dirty="0">
                <a:latin typeface="Arial" panose="020B0604020202020204" pitchFamily="34" charset="0"/>
                <a:cs typeface="Arial" panose="020B0604020202020204" pitchFamily="34" charset="0"/>
              </a:rPr>
              <a:t>is a </a:t>
            </a:r>
            <a:r>
              <a:rPr lang="en-GB" sz="2000" dirty="0">
                <a:effectLst/>
                <a:latin typeface="Arial" panose="020B0604020202020204" pitchFamily="34" charset="0"/>
                <a:cs typeface="Arial" panose="020B0604020202020204" pitchFamily="34" charset="0"/>
              </a:rPr>
              <a:t>wider problem affecting a landlord’s service delivery to residents or a sector wide issue affecting a number of our members.  </a:t>
            </a:r>
          </a:p>
          <a:p>
            <a:pPr marL="0" indent="0" fontAlgn="auto">
              <a:lnSpc>
                <a:spcPct val="106000"/>
              </a:lnSpc>
              <a:buNone/>
            </a:pPr>
            <a:endParaRPr lang="en-GB" sz="2000" dirty="0">
              <a:effectLst/>
              <a:latin typeface="Arial" panose="020B0604020202020204" pitchFamily="34" charset="0"/>
              <a:cs typeface="Arial" panose="020B0604020202020204" pitchFamily="34" charset="0"/>
            </a:endParaRPr>
          </a:p>
          <a:p>
            <a:pPr lvl="1" defTabSz="457200">
              <a:lnSpc>
                <a:spcPct val="90000"/>
              </a:lnSpc>
              <a:spcBef>
                <a:spcPts val="1000"/>
              </a:spcBef>
              <a:spcAft>
                <a:spcPts val="800"/>
              </a:spcAft>
              <a:buClr>
                <a:srgbClr val="FFC000"/>
              </a:buClr>
              <a:buSzPct val="80000"/>
              <a:buFont typeface="Arial" panose="020B0604020202020204" pitchFamily="34" charset="0"/>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2"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52389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Complaint Handling Failure Orders</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1" y="980728"/>
            <a:ext cx="9036496" cy="5400600"/>
          </a:xfrm>
        </p:spPr>
        <p:txBody>
          <a:bodyPr>
            <a:noAutofit/>
          </a:bodyPr>
          <a:lstStyle/>
          <a:p>
            <a:pPr lvl="1" defTabSz="457200">
              <a:lnSpc>
                <a:spcPct val="110000"/>
              </a:lnSpc>
              <a:spcBef>
                <a:spcPts val="1000"/>
              </a:spcBef>
              <a:spcAft>
                <a:spcPts val="800"/>
              </a:spcAft>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New power to issue Complaint Handling Failure Orders for non-compliance with the Scheme or Code, including: </a:t>
            </a:r>
          </a:p>
          <a:p>
            <a:pPr lvl="2" defTabSz="457200">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accept complaint in timely manner, or exclude without good reason  </a:t>
            </a:r>
          </a:p>
          <a:p>
            <a:pPr lvl="2" defTabSz="457200">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an inaccessible complaints procedure, or not managing complaints in accordance with the complaints policy</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progress a complaint through procedure or respond within timescales without good reason</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notify resident of their right to refer the complaint to Ombudsman </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provide evidence to support investigation by the Ombudsman</a:t>
            </a:r>
          </a:p>
          <a:p>
            <a:pPr marL="742950" marR="0" lvl="1" indent="-285750" algn="l" defTabSz="457200" rtl="0" eaLnBrk="1" fontAlgn="auto" latinLnBrk="0" hangingPunct="1">
              <a:lnSpc>
                <a:spcPct val="90000"/>
              </a:lnSpc>
              <a:spcBef>
                <a:spcPts val="1000"/>
              </a:spcBef>
              <a:spcAft>
                <a:spcPts val="0"/>
              </a:spcAft>
              <a:buClr>
                <a:srgbClr val="FFC000"/>
              </a:buClr>
              <a:buSzPct val="80000"/>
              <a:buFont typeface="Wingdings 3" charset="2"/>
              <a:buChar char=""/>
              <a:tabLst>
                <a:tab pos="457200" algn="l"/>
              </a:tabLst>
              <a:defRPr/>
            </a:pPr>
            <a:r>
              <a:rPr kumimoji="0" lang="en-GB" sz="2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For further info. see </a:t>
            </a:r>
            <a:r>
              <a:rPr kumimoji="0" lang="en-GB" sz="2200" b="0" i="1"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‘Guidance on determinations of complaint handling failure and orders’ </a:t>
            </a:r>
            <a:r>
              <a:rPr kumimoji="0" lang="en-GB" sz="2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on website</a:t>
            </a:r>
          </a:p>
          <a:p>
            <a:pPr lvl="2" defTabSz="457200">
              <a:lnSpc>
                <a:spcPct val="130000"/>
              </a:lnSpc>
              <a:spcBef>
                <a:spcPts val="1000"/>
              </a:spcBef>
              <a:spcAft>
                <a:spcPts val="800"/>
              </a:spcAft>
              <a:buClr>
                <a:srgbClr val="FFC000"/>
              </a:buClr>
              <a:buSzPct val="80000"/>
              <a:tabLst>
                <a:tab pos="457200" algn="l"/>
              </a:tabLst>
            </a:pPr>
            <a:endParaRPr lang="en-US" sz="18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3"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4153212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1DBFE-AA18-4728-B2D8-EA351E3A19D2}"/>
              </a:ext>
            </a:extLst>
          </p:cNvPr>
          <p:cNvSpPr>
            <a:spLocks noGrp="1"/>
          </p:cNvSpPr>
          <p:nvPr>
            <p:ph type="title"/>
          </p:nvPr>
        </p:nvSpPr>
        <p:spPr>
          <a:xfrm>
            <a:off x="457200" y="274638"/>
            <a:ext cx="8229600" cy="922114"/>
          </a:xfrm>
        </p:spPr>
        <p:txBody>
          <a:bodyPr>
            <a:normAutofit/>
          </a:bodyPr>
          <a:lstStyle/>
          <a:p>
            <a:r>
              <a:rPr lang="en-GB" sz="3600" b="1" dirty="0">
                <a:solidFill>
                  <a:srgbClr val="00B0F0"/>
                </a:solidFill>
                <a:latin typeface="Arial" panose="020B0604020202020204" pitchFamily="34" charset="0"/>
                <a:cs typeface="Arial" panose="020B0604020202020204" pitchFamily="34" charset="0"/>
              </a:rPr>
              <a:t>Complaint Handling Code – timings</a:t>
            </a:r>
          </a:p>
        </p:txBody>
      </p:sp>
      <p:sp>
        <p:nvSpPr>
          <p:cNvPr id="3" name="Content Placeholder 2">
            <a:extLst>
              <a:ext uri="{FF2B5EF4-FFF2-40B4-BE49-F238E27FC236}">
                <a16:creationId xmlns:a16="http://schemas.microsoft.com/office/drawing/2014/main" id="{3D34FBA7-0CCC-4F36-9F17-2C0DB672894A}"/>
              </a:ext>
            </a:extLst>
          </p:cNvPr>
          <p:cNvSpPr>
            <a:spLocks noGrp="1"/>
          </p:cNvSpPr>
          <p:nvPr>
            <p:ph idx="1"/>
          </p:nvPr>
        </p:nvSpPr>
        <p:spPr>
          <a:xfrm>
            <a:off x="457200" y="1196752"/>
            <a:ext cx="8229600" cy="5386610"/>
          </a:xfrm>
        </p:spPr>
        <p:txBody>
          <a:bodyPr vert="horz" lIns="91440" tIns="45720" rIns="91440" bIns="45720" rtlCol="0">
            <a:noAutofit/>
          </a:bodyPr>
          <a:lstStyle/>
          <a:p>
            <a:r>
              <a:rPr lang="en-GB" sz="2200" dirty="0">
                <a:latin typeface="Arial" panose="020B0604020202020204" pitchFamily="34" charset="0"/>
                <a:cs typeface="Arial" panose="020B0604020202020204" pitchFamily="34" charset="0"/>
              </a:rPr>
              <a:t>Complaint Handling Code issued 7 July 2020</a:t>
            </a:r>
          </a:p>
          <a:p>
            <a:r>
              <a:rPr lang="en-GB" sz="2200" dirty="0">
                <a:latin typeface="Arial" panose="020B0604020202020204" pitchFamily="34" charset="0"/>
                <a:cs typeface="Arial" panose="020B0604020202020204" pitchFamily="34" charset="0"/>
              </a:rPr>
              <a:t>revised Housing Ombudsman Scheme 1 September 2020</a:t>
            </a:r>
          </a:p>
          <a:p>
            <a:pPr marL="342900" lvl="1" indent="-342900">
              <a:lnSpc>
                <a:spcPct val="90000"/>
              </a:lnSpc>
              <a:buClr>
                <a:srgbClr val="FFC000"/>
              </a:buClr>
              <a:buSzPct val="68000"/>
              <a:buChar char="►"/>
            </a:pPr>
            <a:r>
              <a:rPr lang="en-GB" sz="2200" dirty="0">
                <a:latin typeface="Arial" panose="020B0604020202020204" pitchFamily="34" charset="0"/>
                <a:cs typeface="Arial" panose="020B0604020202020204" pitchFamily="34" charset="0"/>
              </a:rPr>
              <a:t>self-assessments by 31 December 2020:</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report outcome to their board </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publish assessment</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update policy and procedures (by 31 March 2021 at latest)</a:t>
            </a:r>
          </a:p>
          <a:p>
            <a:r>
              <a:rPr lang="en-GB" sz="2200" dirty="0">
                <a:latin typeface="Arial" panose="020B0604020202020204" pitchFamily="34" charset="0"/>
                <a:cs typeface="Arial" panose="020B0604020202020204" pitchFamily="34" charset="0"/>
              </a:rPr>
              <a:t>shadow complaint handling failures – landlords will be informed of breach</a:t>
            </a:r>
          </a:p>
          <a:p>
            <a:r>
              <a:rPr lang="en-GB" sz="2200" dirty="0">
                <a:latin typeface="Arial" panose="020B0604020202020204" pitchFamily="34" charset="0"/>
                <a:cs typeface="Arial" panose="020B0604020202020204" pitchFamily="34" charset="0"/>
              </a:rPr>
              <a:t>complaint handling failure orders from January 2021 for non-compliance</a:t>
            </a:r>
          </a:p>
          <a:p>
            <a:r>
              <a:rPr lang="en-GB" sz="2200" dirty="0">
                <a:latin typeface="Arial" panose="020B0604020202020204" pitchFamily="34" charset="0"/>
                <a:cs typeface="Arial" panose="020B0604020202020204" pitchFamily="34" charset="0"/>
              </a:rPr>
              <a:t>we will be proportionate, giving landlords an opportunity to put something right</a:t>
            </a:r>
          </a:p>
        </p:txBody>
      </p:sp>
      <p:pic>
        <p:nvPicPr>
          <p:cNvPr id="4" name="Picture 2" descr="\\fileserver01\share\A transition\Corporate Identity\Logo\HOS_Logo_Col.png">
            <a:extLst>
              <a:ext uri="{FF2B5EF4-FFF2-40B4-BE49-F238E27FC236}">
                <a16:creationId xmlns:a16="http://schemas.microsoft.com/office/drawing/2014/main" id="{E068F99D-9A15-4A0B-985D-7D89DF8349E7}"/>
              </a:ext>
            </a:extLst>
          </p:cNvPr>
          <p:cNvPicPr>
            <a:picLocks noChangeAspect="1" noChangeArrowheads="1"/>
          </p:cNvPicPr>
          <p:nvPr/>
        </p:nvPicPr>
        <p:blipFill>
          <a:blip r:embed="rId3" cstate="print"/>
          <a:srcRect/>
          <a:stretch>
            <a:fillRect/>
          </a:stretch>
        </p:blipFill>
        <p:spPr bwMode="auto">
          <a:xfrm>
            <a:off x="6732240" y="5915198"/>
            <a:ext cx="2186511" cy="964071"/>
          </a:xfrm>
          <a:prstGeom prst="rect">
            <a:avLst/>
          </a:prstGeom>
          <a:noFill/>
        </p:spPr>
      </p:pic>
    </p:spTree>
    <p:extLst>
      <p:ext uri="{BB962C8B-B14F-4D97-AF65-F5344CB8AC3E}">
        <p14:creationId xmlns:p14="http://schemas.microsoft.com/office/powerpoint/2010/main" val="115630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C861A-443D-47F7-878F-EF445FFCBE83}"/>
              </a:ext>
            </a:extLst>
          </p:cNvPr>
          <p:cNvSpPr>
            <a:spLocks noGrp="1"/>
          </p:cNvSpPr>
          <p:nvPr>
            <p:ph type="title"/>
          </p:nvPr>
        </p:nvSpPr>
        <p:spPr/>
        <p:txBody>
          <a:bodyPr/>
          <a:lstStyle/>
          <a:p>
            <a:endParaRPr lang="en-GB" dirty="0"/>
          </a:p>
        </p:txBody>
      </p:sp>
      <p:pic>
        <p:nvPicPr>
          <p:cNvPr id="5" name="Content Placeholder 4" descr="A drawing of a cartoon character&#10;&#10;Description automatically generated">
            <a:extLst>
              <a:ext uri="{FF2B5EF4-FFF2-40B4-BE49-F238E27FC236}">
                <a16:creationId xmlns:a16="http://schemas.microsoft.com/office/drawing/2014/main" id="{9934D8A8-593A-4507-A897-EB5008CD2614}"/>
              </a:ext>
            </a:extLst>
          </p:cNvPr>
          <p:cNvPicPr>
            <a:picLocks noGrp="1" noChangeAspect="1"/>
          </p:cNvPicPr>
          <p:nvPr>
            <p:ph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11782" y="476672"/>
            <a:ext cx="7920435" cy="5649491"/>
          </a:xfrm>
        </p:spPr>
      </p:pic>
    </p:spTree>
    <p:extLst>
      <p:ext uri="{BB962C8B-B14F-4D97-AF65-F5344CB8AC3E}">
        <p14:creationId xmlns:p14="http://schemas.microsoft.com/office/powerpoint/2010/main" val="2477529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2346" y="609600"/>
            <a:ext cx="3913155" cy="1320800"/>
          </a:xfrm>
        </p:spPr>
        <p:txBody>
          <a:bodyPr>
            <a:normAutofit/>
          </a:bodyPr>
          <a:lstStyle/>
          <a:p>
            <a:r>
              <a:rPr lang="en-GB" sz="4000" b="1" dirty="0">
                <a:latin typeface="Arial" panose="020B0604020202020204" pitchFamily="34" charset="0"/>
                <a:cs typeface="Arial" panose="020B0604020202020204" pitchFamily="34" charset="0"/>
              </a:rPr>
              <a:t>Agenda</a:t>
            </a:r>
            <a:endParaRPr lang="en-US" sz="4000" b="1"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F6C94D22-E725-4BD8-9005-005B855186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999" y="1485152"/>
            <a:ext cx="2362896" cy="850642"/>
          </a:xfrm>
          <a:prstGeom prst="rect">
            <a:avLst/>
          </a:prstGeom>
        </p:spPr>
      </p:pic>
      <p:sp>
        <p:nvSpPr>
          <p:cNvPr id="3" name="Content Placeholder 2"/>
          <p:cNvSpPr>
            <a:spLocks noGrp="1"/>
          </p:cNvSpPr>
          <p:nvPr>
            <p:ph idx="1"/>
          </p:nvPr>
        </p:nvSpPr>
        <p:spPr>
          <a:xfrm>
            <a:off x="3042346" y="1752601"/>
            <a:ext cx="5593654" cy="4124671"/>
          </a:xfrm>
        </p:spPr>
        <p:txBody>
          <a:bodyPr>
            <a:normAutofit fontScale="92500"/>
          </a:bodyPr>
          <a:lstStyle/>
          <a:p>
            <a:pPr>
              <a:spcBef>
                <a:spcPts val="0"/>
              </a:spcBef>
              <a:buClr>
                <a:srgbClr val="FDC82F"/>
              </a:buClr>
            </a:pPr>
            <a:r>
              <a:rPr lang="en-GB" sz="2400" dirty="0">
                <a:latin typeface="Arial" panose="020B0604020202020204" pitchFamily="34" charset="0"/>
                <a:cs typeface="Arial" panose="020B0604020202020204" pitchFamily="34" charset="0"/>
              </a:rPr>
              <a:t>New ‘Complaint Handling Code’</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background</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aims</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key points</a:t>
            </a:r>
          </a:p>
          <a:p>
            <a:pPr lvl="1">
              <a:spcBef>
                <a:spcPts val="0"/>
              </a:spcBef>
              <a:buClr>
                <a:srgbClr val="FDC82F"/>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New Housing Ombudsman Scheme </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new requirements and powers</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‘Complaint Handling Failure Orders’</a:t>
            </a:r>
          </a:p>
          <a:p>
            <a:pPr lvl="1">
              <a:spcBef>
                <a:spcPts val="0"/>
              </a:spcBef>
              <a:buClr>
                <a:srgbClr val="FDC82F"/>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Implementation and timings </a:t>
            </a:r>
          </a:p>
          <a:p>
            <a:pPr>
              <a:spcBef>
                <a:spcPts val="0"/>
              </a:spcBef>
              <a:buClr>
                <a:srgbClr val="FDC82F"/>
              </a:buCl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Q&amp;A </a:t>
            </a:r>
            <a:endParaRPr lang="en-US" sz="2400" dirty="0">
              <a:latin typeface="Arial" panose="020B0604020202020204" pitchFamily="34" charset="0"/>
              <a:cs typeface="Arial" panose="020B0604020202020204" pitchFamily="34" charset="0"/>
            </a:endParaRPr>
          </a:p>
          <a:p>
            <a:pPr marL="0" indent="0">
              <a:buNone/>
            </a:pPr>
            <a:endParaRPr lang="en-US" dirty="0"/>
          </a:p>
        </p:txBody>
      </p:sp>
      <p:pic>
        <p:nvPicPr>
          <p:cNvPr id="5" name="Picture 4" descr="A picture containing drawing&#10;&#10;Description automatically generated">
            <a:extLst>
              <a:ext uri="{FF2B5EF4-FFF2-40B4-BE49-F238E27FC236}">
                <a16:creationId xmlns:a16="http://schemas.microsoft.com/office/drawing/2014/main" id="{0019DA7E-033C-4861-BEE2-DA6CFD7F6FA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508000" y="3886200"/>
            <a:ext cx="2362895" cy="1577232"/>
          </a:xfrm>
          <a:prstGeom prst="rect">
            <a:avLst/>
          </a:prstGeom>
        </p:spPr>
      </p:pic>
      <p:pic>
        <p:nvPicPr>
          <p:cNvPr id="7" name="Picture 2" descr="\\fileserver01\share\A transition\Corporate Identity\Logo\HOS_Logo_Col.png">
            <a:extLst>
              <a:ext uri="{FF2B5EF4-FFF2-40B4-BE49-F238E27FC236}">
                <a16:creationId xmlns:a16="http://schemas.microsoft.com/office/drawing/2014/main" id="{DD79EF69-3007-4920-97F8-EA3D764B07BC}"/>
              </a:ext>
            </a:extLst>
          </p:cNvPr>
          <p:cNvPicPr>
            <a:picLocks noChangeAspect="1" noChangeArrowheads="1"/>
          </p:cNvPicPr>
          <p:nvPr/>
        </p:nvPicPr>
        <p:blipFill>
          <a:blip r:embed="rId6" cstate="print"/>
          <a:srcRect/>
          <a:stretch>
            <a:fillRect/>
          </a:stretch>
        </p:blipFill>
        <p:spPr bwMode="auto">
          <a:xfrm>
            <a:off x="6588087" y="5652760"/>
            <a:ext cx="2590800" cy="1142329"/>
          </a:xfrm>
          <a:prstGeom prst="rect">
            <a:avLst/>
          </a:prstGeom>
          <a:noFill/>
        </p:spPr>
      </p:pic>
    </p:spTree>
    <p:extLst>
      <p:ext uri="{BB962C8B-B14F-4D97-AF65-F5344CB8AC3E}">
        <p14:creationId xmlns:p14="http://schemas.microsoft.com/office/powerpoint/2010/main" val="1952361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D5E8B-C414-4768-9597-98FF20754C08}"/>
              </a:ext>
            </a:extLst>
          </p:cNvPr>
          <p:cNvSpPr>
            <a:spLocks noGrp="1"/>
          </p:cNvSpPr>
          <p:nvPr>
            <p:ph type="title"/>
          </p:nvPr>
        </p:nvSpPr>
        <p:spPr>
          <a:xfrm>
            <a:off x="457200" y="274638"/>
            <a:ext cx="8229600" cy="1143000"/>
          </a:xfrm>
        </p:spPr>
        <p:txBody>
          <a:bodyPr anchor="ctr">
            <a:normAutofit/>
          </a:bodyPr>
          <a:lstStyle/>
          <a:p>
            <a:r>
              <a:rPr lang="en-GB" sz="3600" b="1" dirty="0">
                <a:solidFill>
                  <a:srgbClr val="00B0F0"/>
                </a:solidFill>
                <a:latin typeface="Arial" panose="020B0604020202020204" pitchFamily="34" charset="0"/>
                <a:cs typeface="Arial" panose="020B0604020202020204" pitchFamily="34" charset="0"/>
              </a:rPr>
              <a:t>Background </a:t>
            </a:r>
          </a:p>
        </p:txBody>
      </p:sp>
      <p:sp>
        <p:nvSpPr>
          <p:cNvPr id="3" name="Content Placeholder 2">
            <a:extLst>
              <a:ext uri="{FF2B5EF4-FFF2-40B4-BE49-F238E27FC236}">
                <a16:creationId xmlns:a16="http://schemas.microsoft.com/office/drawing/2014/main" id="{914441B2-2B36-4246-8690-969A460A5D1B}"/>
              </a:ext>
            </a:extLst>
          </p:cNvPr>
          <p:cNvSpPr>
            <a:spLocks noGrp="1"/>
          </p:cNvSpPr>
          <p:nvPr>
            <p:ph sz="half" idx="1"/>
          </p:nvPr>
        </p:nvSpPr>
        <p:spPr>
          <a:xfrm>
            <a:off x="107504" y="1700808"/>
            <a:ext cx="4388296" cy="4680520"/>
          </a:xfrm>
        </p:spPr>
        <p:txBody>
          <a:bodyPr>
            <a:normAutofit/>
          </a:bodyPr>
          <a:lstStyle/>
          <a:p>
            <a:pPr marL="457200" lvl="1" indent="0" defTabSz="457200">
              <a:lnSpc>
                <a:spcPct val="90000"/>
              </a:lnSpc>
              <a:spcBef>
                <a:spcPts val="1000"/>
              </a:spcBef>
              <a:buClr>
                <a:srgbClr val="FFC000"/>
              </a:buClr>
              <a:buSzPct val="80000"/>
              <a:buNone/>
            </a:pPr>
            <a:r>
              <a:rPr lang="en-GB" sz="2000" b="1" dirty="0">
                <a:solidFill>
                  <a:srgbClr val="00B0F0"/>
                </a:solidFill>
                <a:latin typeface="Arial" panose="020B0604020202020204" pitchFamily="34" charset="0"/>
                <a:ea typeface="+mj-ea"/>
                <a:cs typeface="Arial" panose="020B0604020202020204" pitchFamily="34" charset="0"/>
              </a:rPr>
              <a:t>The Green Paper</a:t>
            </a:r>
          </a:p>
          <a:p>
            <a:pPr lvl="1" defTabSz="457200">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difficulties raising a complaint (access)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no information on process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difficult to navigate</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lack of consistency between landlords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too long</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unable to hold landlords to account</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awaiting White Paper</a:t>
            </a:r>
          </a:p>
          <a:p>
            <a:pPr lvl="1" defTabSz="457200">
              <a:lnSpc>
                <a:spcPct val="90000"/>
              </a:lnSpc>
              <a:spcBef>
                <a:spcPts val="1000"/>
              </a:spcBef>
              <a:buClr>
                <a:srgbClr val="FFC000"/>
              </a:buClr>
              <a:buSzPct val="80000"/>
              <a:buFont typeface="Wingdings 3" charset="2"/>
              <a:buChar char=""/>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marL="0" indent="0">
              <a:lnSpc>
                <a:spcPct val="90000"/>
              </a:lnSpc>
              <a:buNone/>
            </a:pPr>
            <a:endParaRPr lang="en-GB" sz="2400" dirty="0"/>
          </a:p>
          <a:p>
            <a:pPr marL="0" indent="0">
              <a:lnSpc>
                <a:spcPct val="90000"/>
              </a:lnSpc>
              <a:buNone/>
            </a:pPr>
            <a:endParaRPr lang="en-GB" sz="2400" dirty="0"/>
          </a:p>
        </p:txBody>
      </p:sp>
      <p:pic>
        <p:nvPicPr>
          <p:cNvPr id="5" name="Picture 4">
            <a:extLst>
              <a:ext uri="{FF2B5EF4-FFF2-40B4-BE49-F238E27FC236}">
                <a16:creationId xmlns:a16="http://schemas.microsoft.com/office/drawing/2014/main" id="{AC196DC4-C83D-46BF-8700-FDB3E2CFDAEC}"/>
              </a:ext>
            </a:extLst>
          </p:cNvPr>
          <p:cNvPicPr>
            <a:picLocks noChangeAspect="1"/>
          </p:cNvPicPr>
          <p:nvPr/>
        </p:nvPicPr>
        <p:blipFill>
          <a:blip r:embed="rId3"/>
          <a:stretch>
            <a:fillRect/>
          </a:stretch>
        </p:blipFill>
        <p:spPr>
          <a:xfrm>
            <a:off x="4648200" y="1331026"/>
            <a:ext cx="4038600" cy="4195948"/>
          </a:xfrm>
          <a:prstGeom prst="rect">
            <a:avLst/>
          </a:prstGeom>
          <a:noFill/>
        </p:spPr>
      </p:pic>
      <p:pic>
        <p:nvPicPr>
          <p:cNvPr id="9" name="Picture 2" descr="\\fileserver01\share\A transition\Corporate Identity\Logo\HOS_Logo_Col.png">
            <a:extLst>
              <a:ext uri="{FF2B5EF4-FFF2-40B4-BE49-F238E27FC236}">
                <a16:creationId xmlns:a16="http://schemas.microsoft.com/office/drawing/2014/main" id="{60FBBDC0-015B-4C97-BA74-ED5BDD7F9DF2}"/>
              </a:ext>
            </a:extLst>
          </p:cNvPr>
          <p:cNvPicPr>
            <a:picLocks noChangeAspect="1" noChangeArrowheads="1"/>
          </p:cNvPicPr>
          <p:nvPr/>
        </p:nvPicPr>
        <p:blipFill>
          <a:blip r:embed="rId4" cstate="print"/>
          <a:srcRect/>
          <a:stretch>
            <a:fillRect/>
          </a:stretch>
        </p:blipFill>
        <p:spPr bwMode="auto">
          <a:xfrm>
            <a:off x="5372100" y="5554998"/>
            <a:ext cx="2590800" cy="1142329"/>
          </a:xfrm>
          <a:prstGeom prst="rect">
            <a:avLst/>
          </a:prstGeom>
          <a:noFill/>
        </p:spPr>
      </p:pic>
    </p:spTree>
    <p:extLst>
      <p:ext uri="{BB962C8B-B14F-4D97-AF65-F5344CB8AC3E}">
        <p14:creationId xmlns:p14="http://schemas.microsoft.com/office/powerpoint/2010/main" val="171359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4E2B-F154-43C6-A539-73479CE00C82}"/>
              </a:ext>
            </a:extLst>
          </p:cNvPr>
          <p:cNvSpPr>
            <a:spLocks noGrp="1"/>
          </p:cNvSpPr>
          <p:nvPr>
            <p:ph type="title"/>
          </p:nvPr>
        </p:nvSpPr>
        <p:spPr>
          <a:xfrm>
            <a:off x="457200" y="274638"/>
            <a:ext cx="8229600" cy="1143000"/>
          </a:xfrm>
        </p:spPr>
        <p:txBody>
          <a:bodyPr anchor="ctr">
            <a:normAutofit/>
          </a:bodyPr>
          <a:lstStyle/>
          <a:p>
            <a:r>
              <a:rPr lang="en-GB" sz="3600" b="1" dirty="0">
                <a:solidFill>
                  <a:srgbClr val="00B0F0"/>
                </a:solidFill>
                <a:latin typeface="Arial" panose="020B0604020202020204" pitchFamily="34" charset="0"/>
                <a:cs typeface="Arial" panose="020B0604020202020204" pitchFamily="34" charset="0"/>
              </a:rPr>
              <a:t>Background </a:t>
            </a:r>
          </a:p>
        </p:txBody>
      </p:sp>
      <p:sp>
        <p:nvSpPr>
          <p:cNvPr id="3" name="Content Placeholder 2">
            <a:extLst>
              <a:ext uri="{FF2B5EF4-FFF2-40B4-BE49-F238E27FC236}">
                <a16:creationId xmlns:a16="http://schemas.microsoft.com/office/drawing/2014/main" id="{326D7D08-C9CE-4CB4-882E-7873533F85C0}"/>
              </a:ext>
            </a:extLst>
          </p:cNvPr>
          <p:cNvSpPr>
            <a:spLocks noGrp="1"/>
          </p:cNvSpPr>
          <p:nvPr>
            <p:ph sz="half" idx="1"/>
          </p:nvPr>
        </p:nvSpPr>
        <p:spPr>
          <a:xfrm>
            <a:off x="457200" y="1700808"/>
            <a:ext cx="7931224" cy="4425355"/>
          </a:xfrm>
        </p:spPr>
        <p:txBody>
          <a:bodyPr>
            <a:noAutofit/>
          </a:bodyPr>
          <a:lstStyle/>
          <a:p>
            <a:pPr lvl="1" defTabSz="457200">
              <a:lnSpc>
                <a:spcPct val="11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Ombudsman’s experience:</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delays in landlords engaging with residents</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not accepting or escalating complaints</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delays in engaging with us (providing evidence)</a:t>
            </a:r>
          </a:p>
          <a:p>
            <a:pPr lvl="1" defTabSz="457200">
              <a:lnSpc>
                <a:spcPct val="9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Ombudsman’s response: Complaint Handling Code</a:t>
            </a:r>
          </a:p>
          <a:p>
            <a:pPr lvl="1" defTabSz="457200">
              <a:lnSpc>
                <a:spcPct val="9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Consultation with sector</a:t>
            </a:r>
          </a:p>
          <a:p>
            <a:pPr lvl="1" defTabSz="457200">
              <a:lnSpc>
                <a:spcPct val="110000"/>
              </a:lnSpc>
              <a:spcBef>
                <a:spcPts val="1000"/>
              </a:spcBef>
              <a:buClr>
                <a:srgbClr val="FFC000"/>
              </a:buClr>
              <a:buSzPct val="80000"/>
              <a:buFont typeface="Wingdings" panose="05000000000000000000" pitchFamily="2"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residents and landlords</a:t>
            </a:r>
          </a:p>
          <a:p>
            <a:pPr lvl="1" defTabSz="457200">
              <a:lnSpc>
                <a:spcPct val="110000"/>
              </a:lnSpc>
              <a:spcBef>
                <a:spcPts val="1000"/>
              </a:spcBef>
              <a:buClr>
                <a:srgbClr val="FFC000"/>
              </a:buClr>
              <a:buSzPct val="80000"/>
              <a:buFont typeface="Wingdings" panose="05000000000000000000" pitchFamily="2"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TPAS, TAROE, NFA, ARCH, CIH, Housemark, NHF, landlords</a:t>
            </a:r>
            <a:endParaRPr lang="en-GB"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8" name="Picture 2" descr="\\fileserver01\share\A transition\Corporate Identity\Logo\HOS_Logo_Col.png">
            <a:extLst>
              <a:ext uri="{FF2B5EF4-FFF2-40B4-BE49-F238E27FC236}">
                <a16:creationId xmlns:a16="http://schemas.microsoft.com/office/drawing/2014/main" id="{646CEABA-AEB3-4039-A927-E4FE7AA1AD09}"/>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680788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91005-8A6C-4D2F-BB38-5ED696E57378}"/>
              </a:ext>
            </a:extLst>
          </p:cNvPr>
          <p:cNvSpPr>
            <a:spLocks noGrp="1"/>
          </p:cNvSpPr>
          <p:nvPr>
            <p:ph type="title"/>
          </p:nvPr>
        </p:nvSpPr>
        <p:spPr>
          <a:xfrm>
            <a:off x="899592" y="274638"/>
            <a:ext cx="6624736" cy="1143000"/>
          </a:xfrm>
        </p:spPr>
        <p:txBody>
          <a:bodyPr anchor="ctr">
            <a:normAutofit/>
          </a:bodyPr>
          <a:lstStyle/>
          <a:p>
            <a:pPr>
              <a:lnSpc>
                <a:spcPct val="90000"/>
              </a:lnSpc>
            </a:pPr>
            <a:r>
              <a:rPr lang="en-GB" sz="3200" b="1" dirty="0">
                <a:solidFill>
                  <a:srgbClr val="00B0F0"/>
                </a:solidFill>
                <a:latin typeface="Arial" panose="020B0604020202020204" pitchFamily="34" charset="0"/>
                <a:cs typeface="Arial" panose="020B0604020202020204" pitchFamily="34" charset="0"/>
              </a:rPr>
              <a:t>The Complaint Handling Code and its aims </a:t>
            </a:r>
          </a:p>
        </p:txBody>
      </p:sp>
      <p:sp>
        <p:nvSpPr>
          <p:cNvPr id="3" name="Content Placeholder 2">
            <a:extLst>
              <a:ext uri="{FF2B5EF4-FFF2-40B4-BE49-F238E27FC236}">
                <a16:creationId xmlns:a16="http://schemas.microsoft.com/office/drawing/2014/main" id="{D8130F17-C684-40D6-9A61-5DBCE3F08889}"/>
              </a:ext>
            </a:extLst>
          </p:cNvPr>
          <p:cNvSpPr>
            <a:spLocks noGrp="1"/>
          </p:cNvSpPr>
          <p:nvPr>
            <p:ph sz="half" idx="1"/>
          </p:nvPr>
        </p:nvSpPr>
        <p:spPr>
          <a:xfrm>
            <a:off x="-180528" y="1417638"/>
            <a:ext cx="6624736" cy="5323730"/>
          </a:xfrm>
        </p:spPr>
        <p:txBody>
          <a:bodyPr>
            <a:noAutofit/>
          </a:bodyPr>
          <a:lstStyle/>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framework to promote high-quality complaint handling</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not a means to punish but to promote better practice for all</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6 sections: Definition, Access, Procedure/Timeliness, Fairness, Putting things right (Remedies), Learning and improvement + self assessment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greater access and consistency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faster resolution of complaints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use learning from complaints to drive service improvements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set the right culture; relevant to boards as well as frontline staff</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be prescriptive only where it matters most</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differs from other best practice – it’s a requirement</a:t>
            </a:r>
          </a:p>
        </p:txBody>
      </p:sp>
      <p:pic>
        <p:nvPicPr>
          <p:cNvPr id="5" name="Picture 4">
            <a:extLst>
              <a:ext uri="{FF2B5EF4-FFF2-40B4-BE49-F238E27FC236}">
                <a16:creationId xmlns:a16="http://schemas.microsoft.com/office/drawing/2014/main" id="{6BD95D70-2F1D-45FC-93FA-D99B3E1293D2}"/>
              </a:ext>
            </a:extLst>
          </p:cNvPr>
          <p:cNvPicPr>
            <a:picLocks noChangeAspect="1"/>
          </p:cNvPicPr>
          <p:nvPr/>
        </p:nvPicPr>
        <p:blipFill>
          <a:blip r:embed="rId3"/>
          <a:stretch>
            <a:fillRect/>
          </a:stretch>
        </p:blipFill>
        <p:spPr>
          <a:xfrm>
            <a:off x="6516216" y="3088205"/>
            <a:ext cx="2384611" cy="1982595"/>
          </a:xfrm>
          <a:prstGeom prst="rect">
            <a:avLst/>
          </a:prstGeom>
          <a:noFill/>
        </p:spPr>
      </p:pic>
    </p:spTree>
    <p:extLst>
      <p:ext uri="{BB962C8B-B14F-4D97-AF65-F5344CB8AC3E}">
        <p14:creationId xmlns:p14="http://schemas.microsoft.com/office/powerpoint/2010/main" val="3411827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9B70D-5C15-4D2D-ADC0-F8917CA95711}"/>
              </a:ext>
            </a:extLst>
          </p:cNvPr>
          <p:cNvSpPr>
            <a:spLocks noGrp="1"/>
          </p:cNvSpPr>
          <p:nvPr>
            <p:ph type="title"/>
          </p:nvPr>
        </p:nvSpPr>
        <p:spPr>
          <a:xfrm>
            <a:off x="1506488" y="371493"/>
            <a:ext cx="6131024" cy="1143000"/>
          </a:xfrm>
        </p:spPr>
        <p:txBody>
          <a:bodyPr>
            <a:normAutofit fontScale="90000"/>
          </a:bodyPr>
          <a:lstStyle/>
          <a:p>
            <a:r>
              <a:rPr lang="en-GB" sz="3600" b="1" dirty="0">
                <a:solidFill>
                  <a:srgbClr val="00B0F0"/>
                </a:solidFill>
                <a:latin typeface="Arial" panose="020B0604020202020204" pitchFamily="34" charset="0"/>
                <a:cs typeface="Arial" panose="020B0604020202020204" pitchFamily="34" charset="0"/>
              </a:rPr>
              <a:t>The Complaint Handling Code - key points</a:t>
            </a:r>
          </a:p>
        </p:txBody>
      </p:sp>
      <p:sp>
        <p:nvSpPr>
          <p:cNvPr id="3" name="Content Placeholder 2">
            <a:extLst>
              <a:ext uri="{FF2B5EF4-FFF2-40B4-BE49-F238E27FC236}">
                <a16:creationId xmlns:a16="http://schemas.microsoft.com/office/drawing/2014/main" id="{F5B91D05-B20A-4685-B5D9-15B3A876C4D9}"/>
              </a:ext>
            </a:extLst>
          </p:cNvPr>
          <p:cNvSpPr>
            <a:spLocks noGrp="1"/>
          </p:cNvSpPr>
          <p:nvPr>
            <p:ph idx="1"/>
          </p:nvPr>
        </p:nvSpPr>
        <p:spPr>
          <a:xfrm>
            <a:off x="539552" y="1772816"/>
            <a:ext cx="8147248" cy="4708525"/>
          </a:xfrm>
        </p:spPr>
        <p:txBody>
          <a:bodyPr>
            <a:normAutofit/>
          </a:bodyPr>
          <a:lstStyle/>
          <a:p>
            <a:pPr lvl="1" defTabSz="457200">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universal definition of a complaint:</a:t>
            </a:r>
          </a:p>
          <a:p>
            <a:pPr marL="0" indent="0" algn="ctr">
              <a:buNone/>
            </a:pPr>
            <a:r>
              <a:rPr lang="en-GB" sz="2400" dirty="0"/>
              <a:t>         ‘A complaint shall be defined as </a:t>
            </a:r>
            <a:r>
              <a:rPr lang="en-GB" sz="2400" i="1" dirty="0"/>
              <a:t>an expression of               dissatisfaction, however made, about the standard of service, actions or lack of action by the organisation, its own staff, or those acting on its behalf, affecting an individual resident or group of residents</a:t>
            </a:r>
            <a:r>
              <a:rPr lang="en-GB" sz="2400" dirty="0"/>
              <a:t>.’ (Code 1.2)</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requirement to improve access for residents</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ensuring residents are aware of the complaint procedure, the Code, and their right to access HOS </a:t>
            </a:r>
          </a:p>
        </p:txBody>
      </p:sp>
      <p:pic>
        <p:nvPicPr>
          <p:cNvPr id="6" name="Picture 2" descr="\\fileserver01\share\A transition\Corporate Identity\Logo\HOS_Logo_Col.png">
            <a:extLst>
              <a:ext uri="{FF2B5EF4-FFF2-40B4-BE49-F238E27FC236}">
                <a16:creationId xmlns:a16="http://schemas.microsoft.com/office/drawing/2014/main" id="{10611F73-278A-48BF-AA30-EF832E227299}"/>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209906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EF2E-DAB5-4D59-A869-E7A97EA88739}"/>
              </a:ext>
            </a:extLst>
          </p:cNvPr>
          <p:cNvSpPr>
            <a:spLocks noGrp="1"/>
          </p:cNvSpPr>
          <p:nvPr>
            <p:ph type="title"/>
          </p:nvPr>
        </p:nvSpPr>
        <p:spPr/>
        <p:txBody>
          <a:bodyPr/>
          <a:lstStyle/>
          <a:p>
            <a:r>
              <a:rPr lang="en-GB" sz="3200" b="1" dirty="0">
                <a:solidFill>
                  <a:srgbClr val="00B0F0"/>
                </a:solidFill>
                <a:latin typeface="Arial" panose="020B0604020202020204" pitchFamily="34" charset="0"/>
                <a:cs typeface="Arial" panose="020B0604020202020204" pitchFamily="34" charset="0"/>
              </a:rPr>
              <a:t>Key points continued </a:t>
            </a:r>
          </a:p>
        </p:txBody>
      </p:sp>
      <p:sp>
        <p:nvSpPr>
          <p:cNvPr id="3" name="Content Placeholder 2">
            <a:extLst>
              <a:ext uri="{FF2B5EF4-FFF2-40B4-BE49-F238E27FC236}">
                <a16:creationId xmlns:a16="http://schemas.microsoft.com/office/drawing/2014/main" id="{E080CA2B-0D39-4599-A708-D7532E3B4817}"/>
              </a:ext>
            </a:extLst>
          </p:cNvPr>
          <p:cNvSpPr>
            <a:spLocks noGrp="1"/>
          </p:cNvSpPr>
          <p:nvPr>
            <p:ph idx="1"/>
          </p:nvPr>
        </p:nvSpPr>
        <p:spPr>
          <a:xfrm>
            <a:off x="251520" y="1417638"/>
            <a:ext cx="8435280" cy="4708525"/>
          </a:xfrm>
        </p:spPr>
        <p:txBody>
          <a:bodyPr>
            <a:normAutofit/>
          </a:bodyPr>
          <a:lstStyle/>
          <a:p>
            <a:pPr lvl="1" defTabSz="457200">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the structure of the complaints procedure </a:t>
            </a:r>
          </a:p>
          <a:p>
            <a:pPr lvl="2" defTabSz="457200">
              <a:lnSpc>
                <a:spcPct val="120000"/>
              </a:lnSpc>
              <a:spcBef>
                <a:spcPts val="1000"/>
              </a:spcBef>
              <a:buClr>
                <a:srgbClr val="FFC000"/>
              </a:buClr>
              <a:buSzPct val="80000"/>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promotes two stages</a:t>
            </a:r>
          </a:p>
          <a:p>
            <a:pPr lvl="2" defTabSz="457200">
              <a:lnSpc>
                <a:spcPct val="120000"/>
              </a:lnSpc>
              <a:spcBef>
                <a:spcPts val="1000"/>
              </a:spcBef>
              <a:buClr>
                <a:srgbClr val="FFC000"/>
              </a:buClr>
              <a:buSzPct val="80000"/>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clear time-frames for responses</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fairness in complaint handling with a resident-focused process</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taking action to put things right and appropriate remedies</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creating a positive complaint handling culture</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continuous learning and improvement - demonstrate learning with evidence in Annual Reports</a:t>
            </a:r>
          </a:p>
          <a:p>
            <a:pPr marL="0" indent="0">
              <a:buNone/>
            </a:pPr>
            <a:endParaRPr lang="en-GB" dirty="0"/>
          </a:p>
        </p:txBody>
      </p:sp>
      <p:pic>
        <p:nvPicPr>
          <p:cNvPr id="4" name="Picture 2" descr="\\fileserver01\share\A transition\Corporate Identity\Logo\HOS_Logo_Col.png">
            <a:extLst>
              <a:ext uri="{FF2B5EF4-FFF2-40B4-BE49-F238E27FC236}">
                <a16:creationId xmlns:a16="http://schemas.microsoft.com/office/drawing/2014/main" id="{3AF85634-FDB2-4F34-8293-3150C2C6232C}"/>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371260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3C0A8-753B-497D-8B4F-FE7084BC7D17}"/>
              </a:ext>
            </a:extLst>
          </p:cNvPr>
          <p:cNvSpPr>
            <a:spLocks noGrp="1"/>
          </p:cNvSpPr>
          <p:nvPr>
            <p:ph type="title"/>
          </p:nvPr>
        </p:nvSpPr>
        <p:spPr>
          <a:xfrm>
            <a:off x="462372" y="604291"/>
            <a:ext cx="8219256" cy="762037"/>
          </a:xfrm>
        </p:spPr>
        <p:txBody>
          <a:bodyPr>
            <a:normAutofit/>
          </a:bodyPr>
          <a:lstStyle/>
          <a:p>
            <a:r>
              <a:rPr lang="en-GB" sz="3600" b="1" dirty="0">
                <a:solidFill>
                  <a:srgbClr val="00B0F0"/>
                </a:solidFill>
                <a:latin typeface="Arial" panose="020B0604020202020204" pitchFamily="34" charset="0"/>
                <a:cs typeface="Arial" panose="020B0604020202020204" pitchFamily="34" charset="0"/>
              </a:rPr>
              <a:t>New Ombudsman Scheme</a:t>
            </a:r>
          </a:p>
        </p:txBody>
      </p:sp>
      <p:sp>
        <p:nvSpPr>
          <p:cNvPr id="3" name="Content Placeholder 2">
            <a:extLst>
              <a:ext uri="{FF2B5EF4-FFF2-40B4-BE49-F238E27FC236}">
                <a16:creationId xmlns:a16="http://schemas.microsoft.com/office/drawing/2014/main" id="{17EFF317-34E6-44AD-8770-75D9948D3C04}"/>
              </a:ext>
            </a:extLst>
          </p:cNvPr>
          <p:cNvSpPr>
            <a:spLocks noGrp="1"/>
          </p:cNvSpPr>
          <p:nvPr>
            <p:ph idx="1"/>
          </p:nvPr>
        </p:nvSpPr>
        <p:spPr>
          <a:xfrm>
            <a:off x="539552" y="1988840"/>
            <a:ext cx="7848872" cy="4233598"/>
          </a:xfrm>
        </p:spPr>
        <p:txBody>
          <a:bodyPr>
            <a:noAutofit/>
          </a:bodyPr>
          <a:lstStyle/>
          <a:p>
            <a:pPr lvl="1" defTabSz="457200">
              <a:lnSpc>
                <a:spcPct val="90000"/>
              </a:lnSpc>
              <a:spcBef>
                <a:spcPts val="1000"/>
              </a:spcBef>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new Housing Ombudsman Scheme from 1 Sept. 2020</a:t>
            </a:r>
          </a:p>
          <a:p>
            <a:pPr lvl="1" defTabSz="457200">
              <a:lnSpc>
                <a:spcPct val="90000"/>
              </a:lnSpc>
              <a:spcBef>
                <a:spcPts val="1000"/>
              </a:spcBef>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much remains the same – but some significant changes</a:t>
            </a:r>
          </a:p>
          <a:p>
            <a:pPr lvl="1" defTabSz="457200">
              <a:lnSpc>
                <a:spcPct val="90000"/>
              </a:lnSpc>
              <a:spcBef>
                <a:spcPts val="1000"/>
              </a:spcBef>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new power to carry out a wider investigation where there is evidence of ‘</a:t>
            </a:r>
            <a:r>
              <a:rPr lang="en-GB" sz="2000" i="1" dirty="0">
                <a:solidFill>
                  <a:schemeClr val="tx1">
                    <a:lumMod val="75000"/>
                    <a:lumOff val="25000"/>
                  </a:schemeClr>
                </a:solidFill>
                <a:latin typeface="Arial" panose="020B0604020202020204" pitchFamily="34" charset="0"/>
                <a:cs typeface="Arial" panose="020B0604020202020204" pitchFamily="34" charset="0"/>
              </a:rPr>
              <a:t>a systemic failing’</a:t>
            </a:r>
          </a:p>
          <a:p>
            <a:pPr lvl="1" defTabSz="457200">
              <a:lnSpc>
                <a:spcPct val="90000"/>
              </a:lnSpc>
              <a:spcBef>
                <a:spcPts val="1000"/>
              </a:spcBef>
              <a:buClr>
                <a:srgbClr val="FFC000"/>
              </a:buClr>
              <a:buSzPct val="80000"/>
              <a:buFont typeface="Wingdings 3" charset="2"/>
              <a:buChar char=""/>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landlords expected to deal with complaints in line with both the Scheme and the Complaint Handling </a:t>
            </a:r>
            <a:r>
              <a:rPr lang="en-GB" sz="2000" dirty="0">
                <a:solidFill>
                  <a:schemeClr val="tx1">
                    <a:lumMod val="75000"/>
                    <a:lumOff val="25000"/>
                  </a:schemeClr>
                </a:solidFill>
                <a:latin typeface="Arial" panose="020B0604020202020204" pitchFamily="34" charset="0"/>
                <a:cs typeface="Arial" panose="020B0604020202020204" pitchFamily="34" charset="0"/>
              </a:rPr>
              <a:t>Code</a:t>
            </a:r>
          </a:p>
          <a:p>
            <a:pPr lvl="1" defTabSz="457200">
              <a:lnSpc>
                <a:spcPct val="90000"/>
              </a:lnSpc>
              <a:spcBef>
                <a:spcPts val="1000"/>
              </a:spcBef>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new </a:t>
            </a:r>
            <a:r>
              <a:rPr lang="en-GB" sz="2200" dirty="0">
                <a:solidFill>
                  <a:schemeClr val="tx1">
                    <a:lumMod val="75000"/>
                    <a:lumOff val="25000"/>
                  </a:schemeClr>
                </a:solidFill>
                <a:latin typeface="Arial" panose="020B0604020202020204" pitchFamily="34" charset="0"/>
                <a:cs typeface="Arial" panose="020B0604020202020204" pitchFamily="34" charset="0"/>
              </a:rPr>
              <a:t>power to issue a Complaint Handling Failure Order for non-compliance with Scheme or Code </a:t>
            </a:r>
          </a:p>
          <a:p>
            <a:pPr lvl="1" defTabSz="457200">
              <a:lnSpc>
                <a:spcPct val="90000"/>
              </a:lnSpc>
              <a:spcBef>
                <a:spcPts val="1000"/>
              </a:spcBef>
              <a:buClr>
                <a:srgbClr val="FFC000"/>
              </a:buClr>
              <a:buSzPct val="80000"/>
              <a:buFont typeface="Wingdings 3" charset="2"/>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lvl="1" defTabSz="457200">
              <a:lnSpc>
                <a:spcPct val="90000"/>
              </a:lnSpc>
              <a:spcBef>
                <a:spcPts val="1000"/>
              </a:spcBef>
              <a:buClr>
                <a:srgbClr val="FFC000"/>
              </a:buClr>
              <a:buSzPct val="80000"/>
              <a:buFont typeface="Wingdings 3" charset="2"/>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lvl="1" defTabSz="457200">
              <a:lnSpc>
                <a:spcPct val="90000"/>
              </a:lnSpc>
              <a:spcBef>
                <a:spcPts val="1000"/>
              </a:spcBef>
              <a:buClr>
                <a:srgbClr val="FFC000"/>
              </a:buClr>
              <a:buSzPct val="80000"/>
              <a:buFont typeface="Wingdings 3" charset="2"/>
              <a:buChar char=""/>
              <a:tabLst>
                <a:tab pos="457200" algn="l"/>
              </a:tabLst>
            </a:pPr>
            <a:endParaRPr lang="en-GB" sz="21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8" name="Picture 2" descr="\\fileserver01\share\A transition\Corporate Identity\Logo\HOS_Logo_Col.png">
            <a:extLst>
              <a:ext uri="{FF2B5EF4-FFF2-40B4-BE49-F238E27FC236}">
                <a16:creationId xmlns:a16="http://schemas.microsoft.com/office/drawing/2014/main" id="{DBBC518C-2786-45C6-B643-2D2B06AECD5A}"/>
              </a:ext>
            </a:extLst>
          </p:cNvPr>
          <p:cNvPicPr>
            <a:picLocks noChangeAspect="1" noChangeArrowheads="1"/>
          </p:cNvPicPr>
          <p:nvPr/>
        </p:nvPicPr>
        <p:blipFill>
          <a:blip r:embed="rId2" cstate="print"/>
          <a:srcRect/>
          <a:stretch>
            <a:fillRect/>
          </a:stretch>
        </p:blipFill>
        <p:spPr bwMode="auto">
          <a:xfrm>
            <a:off x="6704480" y="5733256"/>
            <a:ext cx="2186511" cy="964071"/>
          </a:xfrm>
          <a:prstGeom prst="rect">
            <a:avLst/>
          </a:prstGeom>
          <a:noFill/>
        </p:spPr>
      </p:pic>
    </p:spTree>
    <p:extLst>
      <p:ext uri="{BB962C8B-B14F-4D97-AF65-F5344CB8AC3E}">
        <p14:creationId xmlns:p14="http://schemas.microsoft.com/office/powerpoint/2010/main" val="3827000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Conditions of Membership </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107505" y="1268760"/>
            <a:ext cx="8783486" cy="4752528"/>
          </a:xfrm>
        </p:spPr>
        <p:txBody>
          <a:bodyPr>
            <a:noAutofit/>
          </a:bodyPr>
          <a:lstStyle/>
          <a:p>
            <a:pPr lvl="1" defTabSz="457200">
              <a:lnSpc>
                <a:spcPct val="90000"/>
              </a:lnSpc>
              <a:spcBef>
                <a:spcPts val="1000"/>
              </a:spcBef>
              <a:spcAft>
                <a:spcPts val="800"/>
              </a:spcAft>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The conditions of a landlord’s membership of the Schemes include the following (</a:t>
            </a:r>
            <a:r>
              <a:rPr lang="en-GB" sz="2000" b="1" dirty="0">
                <a:solidFill>
                  <a:schemeClr val="tx1">
                    <a:lumMod val="75000"/>
                    <a:lumOff val="25000"/>
                  </a:schemeClr>
                </a:solidFill>
                <a:latin typeface="Arial" panose="020B0604020202020204" pitchFamily="34" charset="0"/>
                <a:cs typeface="Arial" panose="020B0604020202020204" pitchFamily="34" charset="0"/>
              </a:rPr>
              <a:t>new sections </a:t>
            </a:r>
            <a:r>
              <a:rPr lang="en-GB" sz="2000" b="1" i="1" dirty="0">
                <a:solidFill>
                  <a:schemeClr val="tx1">
                    <a:lumMod val="75000"/>
                    <a:lumOff val="25000"/>
                  </a:schemeClr>
                </a:solidFill>
                <a:latin typeface="Arial" panose="020B0604020202020204" pitchFamily="34" charset="0"/>
                <a:cs typeface="Arial" panose="020B0604020202020204" pitchFamily="34" charset="0"/>
              </a:rPr>
              <a:t>in italics</a:t>
            </a:r>
            <a:r>
              <a:rPr lang="en-GB" sz="2000" dirty="0">
                <a:solidFill>
                  <a:schemeClr val="tx1">
                    <a:lumMod val="75000"/>
                    <a:lumOff val="25000"/>
                  </a:schemeClr>
                </a:solidFill>
                <a:latin typeface="Arial" panose="020B0604020202020204" pitchFamily="34" charset="0"/>
                <a:cs typeface="Arial" panose="020B0604020202020204" pitchFamily="34" charset="0"/>
              </a:rPr>
              <a:t>):</a:t>
            </a:r>
          </a:p>
          <a:p>
            <a:pPr lvl="2" defTabSz="457200">
              <a:lnSpc>
                <a:spcPct val="90000"/>
              </a:lnSpc>
              <a:spcBef>
                <a:spcPts val="1000"/>
              </a:spcBef>
              <a:spcAft>
                <a:spcPts val="800"/>
              </a:spcAft>
              <a:buClr>
                <a:srgbClr val="FFC000"/>
              </a:buClr>
              <a:buSzPct val="80000"/>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It must agree to be bound by the terms of the Scheme;</a:t>
            </a:r>
          </a:p>
          <a:p>
            <a:pPr lvl="2" defTabSz="457200">
              <a:lnSpc>
                <a:spcPct val="90000"/>
              </a:lnSpc>
              <a:spcBef>
                <a:spcPts val="1000"/>
              </a:spcBef>
              <a:spcAft>
                <a:spcPts val="800"/>
              </a:spcAft>
              <a:buClr>
                <a:srgbClr val="FFC000"/>
              </a:buClr>
              <a:buSzPct val="80000"/>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establish and maintain a complaints procedure </a:t>
            </a:r>
            <a:r>
              <a:rPr lang="en-GB" sz="2000" i="1" dirty="0">
                <a:solidFill>
                  <a:schemeClr val="tx1">
                    <a:lumMod val="75000"/>
                    <a:lumOff val="25000"/>
                  </a:schemeClr>
                </a:solidFill>
                <a:latin typeface="Arial" panose="020B0604020202020204" pitchFamily="34" charset="0"/>
                <a:cs typeface="Arial" panose="020B0604020202020204" pitchFamily="34" charset="0"/>
              </a:rPr>
              <a:t>in accordance with any good practice recommended by the Ombudsman;</a:t>
            </a:r>
          </a:p>
          <a:p>
            <a:pPr lvl="2" defTabSz="457200">
              <a:lnSpc>
                <a:spcPct val="90000"/>
              </a:lnSpc>
              <a:spcBef>
                <a:spcPts val="1000"/>
              </a:spcBef>
              <a:spcAft>
                <a:spcPts val="800"/>
              </a:spcAft>
              <a:buClr>
                <a:srgbClr val="FFC000"/>
              </a:buClr>
              <a:buSzPct val="80000"/>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inform residents of their right to bring complaints to Ombudsman;</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publish complaints procedure and make information about it easily accessible </a:t>
            </a:r>
            <a:r>
              <a:rPr lang="en-US" sz="2000" i="1" dirty="0">
                <a:solidFill>
                  <a:schemeClr val="tx1">
                    <a:lumMod val="75000"/>
                    <a:lumOff val="25000"/>
                  </a:schemeClr>
                </a:solidFill>
                <a:latin typeface="Arial" panose="020B0604020202020204" pitchFamily="34" charset="0"/>
                <a:cs typeface="Arial" panose="020B0604020202020204" pitchFamily="34" charset="0"/>
              </a:rPr>
              <a:t>on its website and in correspondence with residents;</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manage complaints </a:t>
            </a:r>
            <a:r>
              <a:rPr lang="en-US" sz="2000" i="1" dirty="0">
                <a:solidFill>
                  <a:schemeClr val="tx1">
                    <a:lumMod val="75000"/>
                    <a:lumOff val="25000"/>
                  </a:schemeClr>
                </a:solidFill>
                <a:latin typeface="Arial" panose="020B0604020202020204" pitchFamily="34" charset="0"/>
                <a:cs typeface="Arial" panose="020B0604020202020204" pitchFamily="34" charset="0"/>
              </a:rPr>
              <a:t>in accordance with its published procedure or where this is not possible within a reasonable timescale; and</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provide information to the Ombudsman </a:t>
            </a:r>
            <a:r>
              <a:rPr lang="en-US" sz="2000" i="1" dirty="0">
                <a:solidFill>
                  <a:schemeClr val="tx1">
                    <a:lumMod val="75000"/>
                    <a:lumOff val="25000"/>
                  </a:schemeClr>
                </a:solidFill>
                <a:latin typeface="Arial" panose="020B0604020202020204" pitchFamily="34" charset="0"/>
                <a:cs typeface="Arial" panose="020B0604020202020204" pitchFamily="34" charset="0"/>
              </a:rPr>
              <a:t>within a reasonable timescale.</a:t>
            </a:r>
            <a:endParaRPr lang="en-GB" sz="2000" i="1"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3"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3691682052"/>
      </p:ext>
    </p:extLst>
  </p:cSld>
  <p:clrMapOvr>
    <a:masterClrMapping/>
  </p:clrMapOvr>
</p:sld>
</file>

<file path=ppt/theme/theme1.xml><?xml version="1.0" encoding="utf-8"?>
<a:theme xmlns:a="http://schemas.openxmlformats.org/drawingml/2006/main" name="Custom Desig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879</Words>
  <Application>Microsoft Office PowerPoint</Application>
  <PresentationFormat>On-screen Show (4:3)</PresentationFormat>
  <Paragraphs>116</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Ubuntu</vt:lpstr>
      <vt:lpstr>Wingdings</vt:lpstr>
      <vt:lpstr>Wingdings 3</vt:lpstr>
      <vt:lpstr>Custom Design</vt:lpstr>
      <vt:lpstr>PowerPoint Presentation</vt:lpstr>
      <vt:lpstr>Agenda</vt:lpstr>
      <vt:lpstr>Background </vt:lpstr>
      <vt:lpstr>Background </vt:lpstr>
      <vt:lpstr>The Complaint Handling Code and its aims </vt:lpstr>
      <vt:lpstr>The Complaint Handling Code - key points</vt:lpstr>
      <vt:lpstr>Key points continued </vt:lpstr>
      <vt:lpstr>New Ombudsman Scheme</vt:lpstr>
      <vt:lpstr>Conditions of Membership </vt:lpstr>
      <vt:lpstr>Systemic Investigations </vt:lpstr>
      <vt:lpstr>Complaint Handling Failure Orders</vt:lpstr>
      <vt:lpstr>Complaint Handling Code – timings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Simmons</dc:creator>
  <cp:lastModifiedBy>David Simmons</cp:lastModifiedBy>
  <cp:revision>40</cp:revision>
  <cp:lastPrinted>2020-07-15T16:26:48Z</cp:lastPrinted>
  <dcterms:created xsi:type="dcterms:W3CDTF">2020-07-13T18:31:11Z</dcterms:created>
  <dcterms:modified xsi:type="dcterms:W3CDTF">2020-09-16T09:36:39Z</dcterms:modified>
</cp:coreProperties>
</file>