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1"/>
  </p:notesMasterIdLst>
  <p:handoutMasterIdLst>
    <p:handoutMasterId r:id="rId32"/>
  </p:handoutMasterIdLst>
  <p:sldIdLst>
    <p:sldId id="263" r:id="rId2"/>
    <p:sldId id="330" r:id="rId3"/>
    <p:sldId id="331" r:id="rId4"/>
    <p:sldId id="329" r:id="rId5"/>
    <p:sldId id="340" r:id="rId6"/>
    <p:sldId id="264" r:id="rId7"/>
    <p:sldId id="265" r:id="rId8"/>
    <p:sldId id="266" r:id="rId9"/>
    <p:sldId id="267" r:id="rId10"/>
    <p:sldId id="256" r:id="rId11"/>
    <p:sldId id="257" r:id="rId12"/>
    <p:sldId id="258" r:id="rId13"/>
    <p:sldId id="259" r:id="rId14"/>
    <p:sldId id="260" r:id="rId15"/>
    <p:sldId id="341" r:id="rId16"/>
    <p:sldId id="342" r:id="rId17"/>
    <p:sldId id="343" r:id="rId18"/>
    <p:sldId id="344" r:id="rId19"/>
    <p:sldId id="345" r:id="rId20"/>
    <p:sldId id="346" r:id="rId21"/>
    <p:sldId id="347" r:id="rId22"/>
    <p:sldId id="351" r:id="rId23"/>
    <p:sldId id="269" r:id="rId24"/>
    <p:sldId id="332" r:id="rId25"/>
    <p:sldId id="333" r:id="rId26"/>
    <p:sldId id="352" r:id="rId27"/>
    <p:sldId id="348" r:id="rId28"/>
    <p:sldId id="349" r:id="rId29"/>
    <p:sldId id="350" r:id="rId30"/>
  </p:sldIdLst>
  <p:sldSz cx="9144000" cy="6858000" type="screen4x3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ckie Feeney" initials="JF" lastIdx="9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983"/>
    <a:srgbClr val="009FDA"/>
    <a:srgbClr val="FBCE92"/>
    <a:srgbClr val="C2DEEA"/>
    <a:srgbClr val="FF9933"/>
    <a:srgbClr val="61D6FF"/>
    <a:srgbClr val="47C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30" autoAdjust="0"/>
    <p:restoredTop sz="94730" autoAdjust="0"/>
  </p:normalViewPr>
  <p:slideViewPr>
    <p:cSldViewPr>
      <p:cViewPr varScale="1">
        <p:scale>
          <a:sx n="81" d="100"/>
          <a:sy n="81" d="100"/>
        </p:scale>
        <p:origin x="1699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-4666" y="-82"/>
      </p:cViewPr>
      <p:guideLst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38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linda Murunya" userId="44443ba4-ef02-44e8-aa5e-8837ff26f568" providerId="ADAL" clId="{DF260D10-4BE6-4DF3-85CC-C61664CEB21D}"/>
    <pc:docChg chg="custSel addSld delSld modSld">
      <pc:chgData name="Belinda Murunya" userId="44443ba4-ef02-44e8-aa5e-8837ff26f568" providerId="ADAL" clId="{DF260D10-4BE6-4DF3-85CC-C61664CEB21D}" dt="2023-05-17T13:43:06.639" v="8" actId="47"/>
      <pc:docMkLst>
        <pc:docMk/>
      </pc:docMkLst>
      <pc:sldChg chg="addSp delSp modSp new del mod">
        <pc:chgData name="Belinda Murunya" userId="44443ba4-ef02-44e8-aa5e-8837ff26f568" providerId="ADAL" clId="{DF260D10-4BE6-4DF3-85CC-C61664CEB21D}" dt="2023-05-17T13:42:56.133" v="7" actId="47"/>
        <pc:sldMkLst>
          <pc:docMk/>
          <pc:sldMk cId="1589477958" sldId="353"/>
        </pc:sldMkLst>
        <pc:spChg chg="del">
          <ac:chgData name="Belinda Murunya" userId="44443ba4-ef02-44e8-aa5e-8837ff26f568" providerId="ADAL" clId="{DF260D10-4BE6-4DF3-85CC-C61664CEB21D}" dt="2023-05-17T13:42:16.327" v="4" actId="478"/>
          <ac:spMkLst>
            <pc:docMk/>
            <pc:sldMk cId="1589477958" sldId="353"/>
            <ac:spMk id="2" creationId="{5B9343EF-A2F6-A21B-3054-6D144D3AD359}"/>
          </ac:spMkLst>
        </pc:spChg>
        <pc:spChg chg="del">
          <ac:chgData name="Belinda Murunya" userId="44443ba4-ef02-44e8-aa5e-8837ff26f568" providerId="ADAL" clId="{DF260D10-4BE6-4DF3-85CC-C61664CEB21D}" dt="2023-05-17T13:42:25.567" v="5" actId="478"/>
          <ac:spMkLst>
            <pc:docMk/>
            <pc:sldMk cId="1589477958" sldId="353"/>
            <ac:spMk id="3" creationId="{70726875-EDCD-E707-8258-7DAB18253211}"/>
          </ac:spMkLst>
        </pc:spChg>
        <pc:picChg chg="add mod">
          <ac:chgData name="Belinda Murunya" userId="44443ba4-ef02-44e8-aa5e-8837ff26f568" providerId="ADAL" clId="{DF260D10-4BE6-4DF3-85CC-C61664CEB21D}" dt="2023-05-17T13:42:12.758" v="3" actId="14100"/>
          <ac:picMkLst>
            <pc:docMk/>
            <pc:sldMk cId="1589477958" sldId="353"/>
            <ac:picMk id="5" creationId="{2974383C-38FF-893F-0E8B-5F218EB284E4}"/>
          </ac:picMkLst>
        </pc:picChg>
      </pc:sldChg>
      <pc:sldChg chg="new del">
        <pc:chgData name="Belinda Murunya" userId="44443ba4-ef02-44e8-aa5e-8837ff26f568" providerId="ADAL" clId="{DF260D10-4BE6-4DF3-85CC-C61664CEB21D}" dt="2023-05-17T13:43:06.639" v="8" actId="47"/>
        <pc:sldMkLst>
          <pc:docMk/>
          <pc:sldMk cId="226052201" sldId="354"/>
        </pc:sldMkLst>
      </pc:sldChg>
    </pc:docChg>
  </pc:docChgLst>
  <pc:docChgLst>
    <pc:chgData name="Belinda Murunya" userId="44443ba4-ef02-44e8-aa5e-8837ff26f568" providerId="ADAL" clId="{710C2ED7-2CF0-4B94-A050-A56C7916CEE8}"/>
    <pc:docChg chg="custSel addSld delSld modSld">
      <pc:chgData name="Belinda Murunya" userId="44443ba4-ef02-44e8-aa5e-8837ff26f568" providerId="ADAL" clId="{710C2ED7-2CF0-4B94-A050-A56C7916CEE8}" dt="2023-03-22T09:06:10.342" v="116" actId="20577"/>
      <pc:docMkLst>
        <pc:docMk/>
      </pc:docMkLst>
      <pc:sldChg chg="add">
        <pc:chgData name="Belinda Murunya" userId="44443ba4-ef02-44e8-aa5e-8837ff26f568" providerId="ADAL" clId="{710C2ED7-2CF0-4B94-A050-A56C7916CEE8}" dt="2023-03-21T15:37:22.299" v="4"/>
        <pc:sldMkLst>
          <pc:docMk/>
          <pc:sldMk cId="3029655804" sldId="256"/>
        </pc:sldMkLst>
      </pc:sldChg>
      <pc:sldChg chg="add">
        <pc:chgData name="Belinda Murunya" userId="44443ba4-ef02-44e8-aa5e-8837ff26f568" providerId="ADAL" clId="{710C2ED7-2CF0-4B94-A050-A56C7916CEE8}" dt="2023-03-21T15:37:22.299" v="4"/>
        <pc:sldMkLst>
          <pc:docMk/>
          <pc:sldMk cId="2702622434" sldId="257"/>
        </pc:sldMkLst>
      </pc:sldChg>
      <pc:sldChg chg="add">
        <pc:chgData name="Belinda Murunya" userId="44443ba4-ef02-44e8-aa5e-8837ff26f568" providerId="ADAL" clId="{710C2ED7-2CF0-4B94-A050-A56C7916CEE8}" dt="2023-03-21T15:37:22.299" v="4"/>
        <pc:sldMkLst>
          <pc:docMk/>
          <pc:sldMk cId="1567027835" sldId="258"/>
        </pc:sldMkLst>
      </pc:sldChg>
      <pc:sldChg chg="add">
        <pc:chgData name="Belinda Murunya" userId="44443ba4-ef02-44e8-aa5e-8837ff26f568" providerId="ADAL" clId="{710C2ED7-2CF0-4B94-A050-A56C7916CEE8}" dt="2023-03-21T15:37:22.299" v="4"/>
        <pc:sldMkLst>
          <pc:docMk/>
          <pc:sldMk cId="2063250644" sldId="259"/>
        </pc:sldMkLst>
      </pc:sldChg>
      <pc:sldChg chg="add">
        <pc:chgData name="Belinda Murunya" userId="44443ba4-ef02-44e8-aa5e-8837ff26f568" providerId="ADAL" clId="{710C2ED7-2CF0-4B94-A050-A56C7916CEE8}" dt="2023-03-21T15:37:22.299" v="4"/>
        <pc:sldMkLst>
          <pc:docMk/>
          <pc:sldMk cId="2655072774" sldId="260"/>
        </pc:sldMkLst>
      </pc:sldChg>
      <pc:sldChg chg="add">
        <pc:chgData name="Belinda Murunya" userId="44443ba4-ef02-44e8-aa5e-8837ff26f568" providerId="ADAL" clId="{710C2ED7-2CF0-4B94-A050-A56C7916CEE8}" dt="2023-03-21T15:37:22.299" v="4"/>
        <pc:sldMkLst>
          <pc:docMk/>
          <pc:sldMk cId="3049780559" sldId="264"/>
        </pc:sldMkLst>
      </pc:sldChg>
      <pc:sldChg chg="add">
        <pc:chgData name="Belinda Murunya" userId="44443ba4-ef02-44e8-aa5e-8837ff26f568" providerId="ADAL" clId="{710C2ED7-2CF0-4B94-A050-A56C7916CEE8}" dt="2023-03-21T15:37:22.299" v="4"/>
        <pc:sldMkLst>
          <pc:docMk/>
          <pc:sldMk cId="1562633712" sldId="265"/>
        </pc:sldMkLst>
      </pc:sldChg>
      <pc:sldChg chg="add">
        <pc:chgData name="Belinda Murunya" userId="44443ba4-ef02-44e8-aa5e-8837ff26f568" providerId="ADAL" clId="{710C2ED7-2CF0-4B94-A050-A56C7916CEE8}" dt="2023-03-21T15:37:22.299" v="4"/>
        <pc:sldMkLst>
          <pc:docMk/>
          <pc:sldMk cId="2038561739" sldId="266"/>
        </pc:sldMkLst>
      </pc:sldChg>
      <pc:sldChg chg="add">
        <pc:chgData name="Belinda Murunya" userId="44443ba4-ef02-44e8-aa5e-8837ff26f568" providerId="ADAL" clId="{710C2ED7-2CF0-4B94-A050-A56C7916CEE8}" dt="2023-03-21T15:37:22.299" v="4"/>
        <pc:sldMkLst>
          <pc:docMk/>
          <pc:sldMk cId="970032977" sldId="267"/>
        </pc:sldMkLst>
      </pc:sldChg>
      <pc:sldChg chg="del">
        <pc:chgData name="Belinda Murunya" userId="44443ba4-ef02-44e8-aa5e-8837ff26f568" providerId="ADAL" clId="{710C2ED7-2CF0-4B94-A050-A56C7916CEE8}" dt="2023-03-21T15:39:51.663" v="14" actId="47"/>
        <pc:sldMkLst>
          <pc:docMk/>
          <pc:sldMk cId="2719547839" sldId="292"/>
        </pc:sldMkLst>
      </pc:sldChg>
      <pc:sldChg chg="del">
        <pc:chgData name="Belinda Murunya" userId="44443ba4-ef02-44e8-aa5e-8837ff26f568" providerId="ADAL" clId="{710C2ED7-2CF0-4B94-A050-A56C7916CEE8}" dt="2023-03-21T15:35:50.064" v="3" actId="47"/>
        <pc:sldMkLst>
          <pc:docMk/>
          <pc:sldMk cId="1545885772" sldId="332"/>
        </pc:sldMkLst>
      </pc:sldChg>
      <pc:sldChg chg="del">
        <pc:chgData name="Belinda Murunya" userId="44443ba4-ef02-44e8-aa5e-8837ff26f568" providerId="ADAL" clId="{710C2ED7-2CF0-4B94-A050-A56C7916CEE8}" dt="2023-03-21T15:37:43.999" v="5" actId="2696"/>
        <pc:sldMkLst>
          <pc:docMk/>
          <pc:sldMk cId="543380376" sldId="333"/>
        </pc:sldMkLst>
      </pc:sldChg>
      <pc:sldChg chg="add del">
        <pc:chgData name="Belinda Murunya" userId="44443ba4-ef02-44e8-aa5e-8837ff26f568" providerId="ADAL" clId="{710C2ED7-2CF0-4B94-A050-A56C7916CEE8}" dt="2023-03-21T15:39:10.736" v="8" actId="2696"/>
        <pc:sldMkLst>
          <pc:docMk/>
          <pc:sldMk cId="1974563873" sldId="333"/>
        </pc:sldMkLst>
      </pc:sldChg>
      <pc:sldChg chg="add del">
        <pc:chgData name="Belinda Murunya" userId="44443ba4-ef02-44e8-aa5e-8837ff26f568" providerId="ADAL" clId="{710C2ED7-2CF0-4B94-A050-A56C7916CEE8}" dt="2023-03-21T15:39:01.846" v="7" actId="47"/>
        <pc:sldMkLst>
          <pc:docMk/>
          <pc:sldMk cId="192702219" sldId="334"/>
        </pc:sldMkLst>
      </pc:sldChg>
      <pc:sldChg chg="del">
        <pc:chgData name="Belinda Murunya" userId="44443ba4-ef02-44e8-aa5e-8837ff26f568" providerId="ADAL" clId="{710C2ED7-2CF0-4B94-A050-A56C7916CEE8}" dt="2023-03-21T15:37:43.999" v="5" actId="2696"/>
        <pc:sldMkLst>
          <pc:docMk/>
          <pc:sldMk cId="1754328029" sldId="334"/>
        </pc:sldMkLst>
      </pc:sldChg>
      <pc:sldChg chg="del">
        <pc:chgData name="Belinda Murunya" userId="44443ba4-ef02-44e8-aa5e-8837ff26f568" providerId="ADAL" clId="{710C2ED7-2CF0-4B94-A050-A56C7916CEE8}" dt="2023-03-21T15:39:43.839" v="9" actId="47"/>
        <pc:sldMkLst>
          <pc:docMk/>
          <pc:sldMk cId="2470869161" sldId="335"/>
        </pc:sldMkLst>
      </pc:sldChg>
      <pc:sldChg chg="modSp del mod">
        <pc:chgData name="Belinda Murunya" userId="44443ba4-ef02-44e8-aa5e-8837ff26f568" providerId="ADAL" clId="{710C2ED7-2CF0-4B94-A050-A56C7916CEE8}" dt="2023-03-21T15:39:46.918" v="11" actId="47"/>
        <pc:sldMkLst>
          <pc:docMk/>
          <pc:sldMk cId="2935564850" sldId="336"/>
        </pc:sldMkLst>
        <pc:spChg chg="mod">
          <ac:chgData name="Belinda Murunya" userId="44443ba4-ef02-44e8-aa5e-8837ff26f568" providerId="ADAL" clId="{710C2ED7-2CF0-4B94-A050-A56C7916CEE8}" dt="2023-03-14T13:29:10.303" v="2" actId="21"/>
          <ac:spMkLst>
            <pc:docMk/>
            <pc:sldMk cId="2935564850" sldId="336"/>
            <ac:spMk id="3" creationId="{535EE578-377D-7652-14BD-374F35F6AF1C}"/>
          </ac:spMkLst>
        </pc:spChg>
      </pc:sldChg>
      <pc:sldChg chg="del">
        <pc:chgData name="Belinda Murunya" userId="44443ba4-ef02-44e8-aa5e-8837ff26f568" providerId="ADAL" clId="{710C2ED7-2CF0-4B94-A050-A56C7916CEE8}" dt="2023-03-21T15:39:45.443" v="10" actId="47"/>
        <pc:sldMkLst>
          <pc:docMk/>
          <pc:sldMk cId="3839429932" sldId="337"/>
        </pc:sldMkLst>
      </pc:sldChg>
      <pc:sldChg chg="del">
        <pc:chgData name="Belinda Murunya" userId="44443ba4-ef02-44e8-aa5e-8837ff26f568" providerId="ADAL" clId="{710C2ED7-2CF0-4B94-A050-A56C7916CEE8}" dt="2023-03-21T15:39:48.640" v="12" actId="47"/>
        <pc:sldMkLst>
          <pc:docMk/>
          <pc:sldMk cId="3380500658" sldId="338"/>
        </pc:sldMkLst>
      </pc:sldChg>
      <pc:sldChg chg="del">
        <pc:chgData name="Belinda Murunya" userId="44443ba4-ef02-44e8-aa5e-8837ff26f568" providerId="ADAL" clId="{710C2ED7-2CF0-4B94-A050-A56C7916CEE8}" dt="2023-03-21T15:39:50.128" v="13" actId="47"/>
        <pc:sldMkLst>
          <pc:docMk/>
          <pc:sldMk cId="658646092" sldId="339"/>
        </pc:sldMkLst>
      </pc:sldChg>
      <pc:sldChg chg="add">
        <pc:chgData name="Belinda Murunya" userId="44443ba4-ef02-44e8-aa5e-8837ff26f568" providerId="ADAL" clId="{710C2ED7-2CF0-4B94-A050-A56C7916CEE8}" dt="2023-03-21T15:37:22.299" v="4"/>
        <pc:sldMkLst>
          <pc:docMk/>
          <pc:sldMk cId="2382393635" sldId="341"/>
        </pc:sldMkLst>
      </pc:sldChg>
      <pc:sldChg chg="add">
        <pc:chgData name="Belinda Murunya" userId="44443ba4-ef02-44e8-aa5e-8837ff26f568" providerId="ADAL" clId="{710C2ED7-2CF0-4B94-A050-A56C7916CEE8}" dt="2023-03-21T15:37:22.299" v="4"/>
        <pc:sldMkLst>
          <pc:docMk/>
          <pc:sldMk cId="1136428178" sldId="342"/>
        </pc:sldMkLst>
      </pc:sldChg>
      <pc:sldChg chg="add">
        <pc:chgData name="Belinda Murunya" userId="44443ba4-ef02-44e8-aa5e-8837ff26f568" providerId="ADAL" clId="{710C2ED7-2CF0-4B94-A050-A56C7916CEE8}" dt="2023-03-21T15:37:22.299" v="4"/>
        <pc:sldMkLst>
          <pc:docMk/>
          <pc:sldMk cId="1024890352" sldId="343"/>
        </pc:sldMkLst>
      </pc:sldChg>
      <pc:sldChg chg="add">
        <pc:chgData name="Belinda Murunya" userId="44443ba4-ef02-44e8-aa5e-8837ff26f568" providerId="ADAL" clId="{710C2ED7-2CF0-4B94-A050-A56C7916CEE8}" dt="2023-03-21T15:37:22.299" v="4"/>
        <pc:sldMkLst>
          <pc:docMk/>
          <pc:sldMk cId="3512196462" sldId="344"/>
        </pc:sldMkLst>
      </pc:sldChg>
      <pc:sldChg chg="add">
        <pc:chgData name="Belinda Murunya" userId="44443ba4-ef02-44e8-aa5e-8837ff26f568" providerId="ADAL" clId="{710C2ED7-2CF0-4B94-A050-A56C7916CEE8}" dt="2023-03-21T15:37:22.299" v="4"/>
        <pc:sldMkLst>
          <pc:docMk/>
          <pc:sldMk cId="2998551903" sldId="345"/>
        </pc:sldMkLst>
      </pc:sldChg>
      <pc:sldChg chg="add">
        <pc:chgData name="Belinda Murunya" userId="44443ba4-ef02-44e8-aa5e-8837ff26f568" providerId="ADAL" clId="{710C2ED7-2CF0-4B94-A050-A56C7916CEE8}" dt="2023-03-21T15:37:22.299" v="4"/>
        <pc:sldMkLst>
          <pc:docMk/>
          <pc:sldMk cId="3986615803" sldId="346"/>
        </pc:sldMkLst>
      </pc:sldChg>
      <pc:sldChg chg="modSp add mod">
        <pc:chgData name="Belinda Murunya" userId="44443ba4-ef02-44e8-aa5e-8837ff26f568" providerId="ADAL" clId="{710C2ED7-2CF0-4B94-A050-A56C7916CEE8}" dt="2023-03-22T09:06:10.342" v="116" actId="20577"/>
        <pc:sldMkLst>
          <pc:docMk/>
          <pc:sldMk cId="1939527215" sldId="347"/>
        </pc:sldMkLst>
        <pc:spChg chg="mod">
          <ac:chgData name="Belinda Murunya" userId="44443ba4-ef02-44e8-aa5e-8837ff26f568" providerId="ADAL" clId="{710C2ED7-2CF0-4B94-A050-A56C7916CEE8}" dt="2023-03-22T09:06:10.342" v="116" actId="20577"/>
          <ac:spMkLst>
            <pc:docMk/>
            <pc:sldMk cId="1939527215" sldId="347"/>
            <ac:spMk id="3" creationId="{535EE578-377D-7652-14BD-374F35F6AF1C}"/>
          </ac:spMkLst>
        </pc:spChg>
      </pc:sldChg>
      <pc:sldChg chg="add">
        <pc:chgData name="Belinda Murunya" userId="44443ba4-ef02-44e8-aa5e-8837ff26f568" providerId="ADAL" clId="{710C2ED7-2CF0-4B94-A050-A56C7916CEE8}" dt="2023-03-21T15:37:22.299" v="4"/>
        <pc:sldMkLst>
          <pc:docMk/>
          <pc:sldMk cId="3015838666" sldId="348"/>
        </pc:sldMkLst>
      </pc:sldChg>
      <pc:sldChg chg="add">
        <pc:chgData name="Belinda Murunya" userId="44443ba4-ef02-44e8-aa5e-8837ff26f568" providerId="ADAL" clId="{710C2ED7-2CF0-4B94-A050-A56C7916CEE8}" dt="2023-03-21T15:37:22.299" v="4"/>
        <pc:sldMkLst>
          <pc:docMk/>
          <pc:sldMk cId="2638596855" sldId="349"/>
        </pc:sldMkLst>
      </pc:sldChg>
      <pc:sldChg chg="add">
        <pc:chgData name="Belinda Murunya" userId="44443ba4-ef02-44e8-aa5e-8837ff26f568" providerId="ADAL" clId="{710C2ED7-2CF0-4B94-A050-A56C7916CEE8}" dt="2023-03-21T15:37:22.299" v="4"/>
        <pc:sldMkLst>
          <pc:docMk/>
          <pc:sldMk cId="1879522971" sldId="35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3840E1-7432-4519-B274-ED02A8D69A1F}" type="datetimeFigureOut">
              <a:rPr lang="en-GB" smtClean="0"/>
              <a:pPr/>
              <a:t>17/05/2023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3C40A-595E-491E-93F4-7BED6FB4DC4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7493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CD145C-AC5A-4126-94EA-8F173937F3BC}" type="datetimeFigureOut">
              <a:rPr lang="en-GB" smtClean="0"/>
              <a:pPr/>
              <a:t>09/05/2023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1" y="4689475"/>
            <a:ext cx="5438775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7363"/>
            <a:ext cx="29464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7363"/>
            <a:ext cx="29464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2FE22D-9CFB-40BF-A6AC-2576BC8F3BA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6073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6F923-78F3-4608-8CF8-EF857CB7D01B}" type="datetimeFigureOut">
              <a:rPr lang="en-GB" smtClean="0"/>
              <a:pPr/>
              <a:t>09/05/2023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25CD0-3AFE-460A-A8A6-BB82C6A6A0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2229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6F923-78F3-4608-8CF8-EF857CB7D01B}" type="datetimeFigureOut">
              <a:rPr lang="en-GB" smtClean="0"/>
              <a:pPr/>
              <a:t>09/05/2023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25CD0-3AFE-460A-A8A6-BB82C6A6A0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354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6F923-78F3-4608-8CF8-EF857CB7D01B}" type="datetimeFigureOut">
              <a:rPr lang="en-GB" smtClean="0"/>
              <a:pPr/>
              <a:t>09/05/2023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25CD0-3AFE-460A-A8A6-BB82C6A6A0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1075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FFC000"/>
              </a:buClr>
              <a:buSzPct val="68000"/>
              <a:buFont typeface="Arial" panose="020B0604020202020204" pitchFamily="34" charset="0"/>
              <a:buChar char="►"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6F923-78F3-4608-8CF8-EF857CB7D01B}" type="datetimeFigureOut">
              <a:rPr lang="en-GB" smtClean="0"/>
              <a:pPr/>
              <a:t>09/05/2023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25CD0-3AFE-460A-A8A6-BB82C6A6A0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9120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6F923-78F3-4608-8CF8-EF857CB7D01B}" type="datetimeFigureOut">
              <a:rPr lang="en-GB" smtClean="0"/>
              <a:pPr/>
              <a:t>09/05/2023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25CD0-3AFE-460A-A8A6-BB82C6A6A0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798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6F923-78F3-4608-8CF8-EF857CB7D01B}" type="datetimeFigureOut">
              <a:rPr lang="en-GB" smtClean="0"/>
              <a:pPr/>
              <a:t>09/05/2023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25CD0-3AFE-460A-A8A6-BB82C6A6A0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5262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6F923-78F3-4608-8CF8-EF857CB7D01B}" type="datetimeFigureOut">
              <a:rPr lang="en-GB" smtClean="0"/>
              <a:pPr/>
              <a:t>09/05/2023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25CD0-3AFE-460A-A8A6-BB82C6A6A0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3516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6F923-78F3-4608-8CF8-EF857CB7D01B}" type="datetimeFigureOut">
              <a:rPr lang="en-GB" smtClean="0"/>
              <a:pPr/>
              <a:t>09/05/2023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25CD0-3AFE-460A-A8A6-BB82C6A6A0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9394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6F923-78F3-4608-8CF8-EF857CB7D01B}" type="datetimeFigureOut">
              <a:rPr lang="en-GB" smtClean="0"/>
              <a:pPr/>
              <a:t>09/05/2023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25CD0-3AFE-460A-A8A6-BB82C6A6A0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915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6F923-78F3-4608-8CF8-EF857CB7D01B}" type="datetimeFigureOut">
              <a:rPr lang="en-GB" smtClean="0"/>
              <a:pPr/>
              <a:t>09/05/2023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25CD0-3AFE-460A-A8A6-BB82C6A6A0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2097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6F923-78F3-4608-8CF8-EF857CB7D01B}" type="datetimeFigureOut">
              <a:rPr lang="en-GB" smtClean="0"/>
              <a:pPr/>
              <a:t>09/05/2023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25CD0-3AFE-460A-A8A6-BB82C6A6A0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448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6F923-78F3-4608-8CF8-EF857CB7D01B}" type="datetimeFigureOut">
              <a:rPr lang="en-GB" smtClean="0"/>
              <a:pPr/>
              <a:t>09/05/2023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25CD0-3AFE-460A-A8A6-BB82C6A6A0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5982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.png"/><Relationship Id="rId7" Type="http://schemas.openxmlformats.org/officeDocument/2006/relationships/image" Target="../media/image7.svg"/><Relationship Id="rId2" Type="http://schemas.openxmlformats.org/officeDocument/2006/relationships/hyperlink" Target="http://www.housing-ombudsman.org.uk/landlords/#newsletter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10" Type="http://schemas.openxmlformats.org/officeDocument/2006/relationships/image" Target="../media/image10.jpe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\\fileserver01\share\A transition\Corporate Identity\Logo\HOS_Logo_Co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325" y="1340768"/>
            <a:ext cx="7200554" cy="2698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1371600" y="4437112"/>
            <a:ext cx="6400800" cy="1512168"/>
          </a:xfrm>
        </p:spPr>
        <p:txBody>
          <a:bodyPr>
            <a:normAutofit fontScale="85000" lnSpcReduction="10000"/>
          </a:bodyPr>
          <a:lstStyle/>
          <a:p>
            <a:endParaRPr lang="en-GB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r"/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Ubuntu" pitchFamily="34" charset="0"/>
                <a:cs typeface="Calibri" pitchFamily="34" charset="0"/>
              </a:rPr>
              <a:t>          </a:t>
            </a:r>
            <a:r>
              <a:rPr lang="en-GB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Resident Panel 22 March 2023</a:t>
            </a:r>
          </a:p>
          <a:p>
            <a:pPr algn="r"/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0360074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907DA-BF89-4102-EC64-EA0FC74B5C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3568" y="1268760"/>
            <a:ext cx="7414592" cy="455303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050" b="1" dirty="0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Damp and </a:t>
            </a:r>
            <a:r>
              <a:rPr lang="en-US" sz="4050" b="1" dirty="0" err="1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mould</a:t>
            </a:r>
            <a:br>
              <a:rPr lang="en-US" sz="4050" b="1" dirty="0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year on</a:t>
            </a:r>
            <a:br>
              <a:rPr lang="en-US" sz="4050" b="1" dirty="0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050" b="1" dirty="0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050" b="1" dirty="0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000" b="1" dirty="0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Zoe Miller</a:t>
            </a:r>
            <a:br>
              <a:rPr lang="en-GB" sz="2000" dirty="0">
                <a:solidFill>
                  <a:srgbClr val="009FDA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en-GB" sz="2000" dirty="0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Compliance and Systemic</a:t>
            </a:r>
            <a:br>
              <a:rPr lang="en-GB" sz="2000" dirty="0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000" dirty="0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Investigations Manager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en-GB" sz="4400" dirty="0">
                <a:solidFill>
                  <a:srgbClr val="009FDA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endParaRPr lang="en-US" sz="4050" b="1" dirty="0">
              <a:solidFill>
                <a:srgbClr val="009FD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B8C617-6257-475A-BDC1-3F204A99BA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4479" y="4869656"/>
            <a:ext cx="2447163" cy="880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6558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FDC8C-FD23-BE4F-51AC-2F76E174B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we did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39A6E7-FF47-9824-75A1-1A26D4C18D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To assess the impact of the report and the recommendations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To look for good practice examples and positive outcomes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To evaluate what further work is required and where the gaps are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17FB7A-A778-96BA-47C0-6DDB790CBB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5868660"/>
            <a:ext cx="2447163" cy="880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26224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198C8-F61A-2912-93EB-027C4BA8F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we did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B3265C-60BF-DF7C-69B1-222D5B3481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Contacted a sample of 40 landlords, including all those featured in the league tables.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Geographically diverse, different sizes.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Sent a copy of the report and asked what changes they had made/actions taken as a result. Invited to send supporting evidence.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191CC3-D23E-5B15-8C5D-710FA5AD4C8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5868660"/>
            <a:ext cx="2447163" cy="880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0278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EFC52-8A55-0AB5-2FCB-C5F3D4932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we found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1912D4-E204-08D1-79B7-3B1E26C77B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Very mixed. Lower response rate than we would have liked (39% of landlords did not respond to the initial email or follow-up).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Of those who did respond, not all were aware the Spotlight report existed.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However, some good practice was identified and clear evidence of impact.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7F3D8AA-4F74-45BE-0F29-201D04905C7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5868660"/>
            <a:ext cx="2447163" cy="880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2506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86B89-517F-D2FC-0461-3F906900E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we did next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1F5F1B-059E-D619-0A23-8507F407BD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Damp and </a:t>
            </a:r>
            <a:r>
              <a:rPr lang="en-US" dirty="0" err="1"/>
              <a:t>mould</a:t>
            </a:r>
            <a:r>
              <a:rPr lang="en-US" dirty="0"/>
              <a:t> follow-up report with 10 ‘key tests’.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3 key areas highlighted, including dignity, respect and fairness. An extension of “it’s not just lifestyle” and was prompted in part by the tragedy of </a:t>
            </a:r>
            <a:r>
              <a:rPr lang="en-US" dirty="0" err="1"/>
              <a:t>Awaab</a:t>
            </a:r>
            <a:r>
              <a:rPr lang="en-US" dirty="0"/>
              <a:t> Ishak’s death.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Currently sharing our findings with the sector through webinars, developing eLearning and so forth.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75C4DB1-CCD2-ACE5-80C2-673A35BF7B5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9637" y="5805264"/>
            <a:ext cx="2447163" cy="880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0727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1043608" y="2348880"/>
            <a:ext cx="7416824" cy="2160240"/>
          </a:xfrm>
        </p:spPr>
        <p:txBody>
          <a:bodyPr>
            <a:normAutofit fontScale="92500" lnSpcReduction="20000"/>
          </a:bodyPr>
          <a:lstStyle/>
          <a:p>
            <a:r>
              <a:rPr lang="en-GB" sz="4000" b="1" dirty="0">
                <a:solidFill>
                  <a:srgbClr val="009FDA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What actions or changes have you seen on damp and mould by your landlord?  </a:t>
            </a:r>
          </a:p>
          <a:p>
            <a:r>
              <a:rPr lang="en-GB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D65C5C-8D3A-2F0B-EAFD-F16E24ED6C26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Poll</a:t>
            </a:r>
            <a:endParaRPr lang="en-GB" b="1" dirty="0">
              <a:solidFill>
                <a:srgbClr val="009FD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23936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4D4F8-02E0-F78E-73C9-FD9CD504CD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844824"/>
            <a:ext cx="7772400" cy="1470025"/>
          </a:xfrm>
        </p:spPr>
        <p:txBody>
          <a:bodyPr>
            <a:normAutofit/>
          </a:bodyPr>
          <a:lstStyle/>
          <a:p>
            <a:r>
              <a:rPr lang="en-US" sz="3700" b="1" dirty="0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Knowledge and Information </a:t>
            </a:r>
            <a:br>
              <a:rPr lang="en-US" sz="3700" b="1" dirty="0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700" b="1" dirty="0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(KIM)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D9145C-2BCE-71ED-A384-CE76336DD1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000" b="1" dirty="0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Zoe Miller</a:t>
            </a:r>
            <a:br>
              <a:rPr lang="en-GB" sz="2000" dirty="0">
                <a:solidFill>
                  <a:srgbClr val="009FDA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en-GB" sz="2000" dirty="0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Compliance and Systemic</a:t>
            </a:r>
            <a:br>
              <a:rPr lang="en-GB" sz="2000" dirty="0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000" dirty="0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Investigations Manager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364281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A5165-21DB-841C-F05D-3356CAE32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it is and why we have chosen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205743-58AA-D61F-A732-633B490C59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Commonly referred to as “record-keeping” but is more than that. It is also about how your information is collected, stored, shared and used.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Our casework and previous Spotlight reports have shown us where there is poor KIM, this directly affects the service provided and any related complaints handling.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8903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FF61A-AE36-62CA-A01E-23323E5C5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B0F0"/>
                </a:solidFill>
              </a:rPr>
              <a:t>Themes found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3C598-50ED-C052-6E16-A4F1FFD7D1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“Refused access”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Missed appointments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Vulnerabilities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Financial detriment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1964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A71B7-6058-E8F7-FF66-13B54451F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B0F0"/>
                </a:solidFill>
              </a:rPr>
              <a:t>Resident feedback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D997F1-B03B-3ADA-BF8E-BC334ED472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Was the subject of the October 2022 panel. Your feedback has been used to inform the recommendations for the sector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Direct (anonymous) quotes used to show how this impacts residents and the relationship between them and their landlord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Also been used to write the good practice section and help to illustrate that good KIM does not have to be complicated or expensive.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551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52743-5E14-0EA1-2366-33220E45F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  <a:endParaRPr lang="en-GB" b="1" dirty="0">
              <a:solidFill>
                <a:srgbClr val="009FD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39B23-CC73-1E9A-75FD-6A4B1A2FD3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Welcome and introduction</a:t>
            </a:r>
          </a:p>
          <a:p>
            <a:r>
              <a:rPr lang="en-GB" sz="3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Overview of the DLUHC ‘Make Things Right’ campaign</a:t>
            </a:r>
            <a:r>
              <a:rPr lang="en-GB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r>
              <a:rPr lang="en-GB" sz="3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Summarise the actions taken since the Rochdale inquest</a:t>
            </a:r>
            <a:r>
              <a:rPr lang="en-GB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r>
              <a:rPr lang="en-GB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Knowledge and Information Management </a:t>
            </a:r>
          </a:p>
          <a:p>
            <a:r>
              <a:rPr lang="en-GB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Resident Panel – Two years on </a:t>
            </a:r>
          </a:p>
          <a:p>
            <a:r>
              <a:rPr lang="en-GB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Open questions and answers – we’re keen to here from members on emerging issues you are seeing as a resident </a:t>
            </a:r>
          </a:p>
          <a:p>
            <a:r>
              <a:rPr lang="en-GB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Close    </a:t>
            </a:r>
          </a:p>
          <a:p>
            <a:endParaRPr lang="en-GB" sz="3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49208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EE578-377D-7652-14BD-374F35F6AF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220" y="620688"/>
            <a:ext cx="7869560" cy="5256584"/>
          </a:xfrm>
        </p:spPr>
        <p:txBody>
          <a:bodyPr>
            <a:noAutofit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en-GB" sz="3600" b="1" dirty="0">
                <a:solidFill>
                  <a:srgbClr val="009FDA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Poll</a:t>
            </a:r>
          </a:p>
          <a:p>
            <a:pPr marL="0" indent="0" algn="ctr">
              <a:lnSpc>
                <a:spcPct val="90000"/>
              </a:lnSpc>
              <a:buNone/>
            </a:pPr>
            <a:endParaRPr lang="en-GB" sz="3600" b="1" dirty="0">
              <a:solidFill>
                <a:srgbClr val="009FDA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 fontAlgn="base">
              <a:lnSpc>
                <a:spcPct val="90000"/>
              </a:lnSpc>
              <a:buNone/>
            </a:pPr>
            <a:r>
              <a:rPr lang="en-GB" sz="2800" b="1" dirty="0">
                <a:solidFill>
                  <a:srgbClr val="009FDA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What other spotlights should we consider looking at next? Vote for topics from: </a:t>
            </a:r>
          </a:p>
          <a:p>
            <a:pPr marL="0" indent="0" algn="ctr" fontAlgn="base">
              <a:lnSpc>
                <a:spcPct val="90000"/>
              </a:lnSpc>
              <a:buNone/>
            </a:pPr>
            <a:endParaRPr lang="en-GB" sz="2800" b="1" dirty="0">
              <a:solidFill>
                <a:srgbClr val="009FDA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fontAlgn="base">
              <a:lnSpc>
                <a:spcPct val="90000"/>
              </a:lnSpc>
            </a:pPr>
            <a:r>
              <a:rPr lang="en-GB" sz="2800" b="1" dirty="0">
                <a:solidFill>
                  <a:srgbClr val="009FDA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Compensation </a:t>
            </a:r>
          </a:p>
          <a:p>
            <a:pPr fontAlgn="base">
              <a:lnSpc>
                <a:spcPct val="90000"/>
              </a:lnSpc>
            </a:pPr>
            <a:r>
              <a:rPr lang="en-GB" sz="2800" b="1" dirty="0">
                <a:solidFill>
                  <a:srgbClr val="009FDA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Pest control </a:t>
            </a:r>
          </a:p>
          <a:p>
            <a:pPr fontAlgn="base">
              <a:lnSpc>
                <a:spcPct val="90000"/>
              </a:lnSpc>
            </a:pPr>
            <a:r>
              <a:rPr lang="en-GB" sz="2800" b="1" dirty="0">
                <a:solidFill>
                  <a:srgbClr val="009FDA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Service charges </a:t>
            </a:r>
          </a:p>
          <a:p>
            <a:pPr fontAlgn="base">
              <a:lnSpc>
                <a:spcPct val="90000"/>
              </a:lnSpc>
            </a:pPr>
            <a:r>
              <a:rPr lang="en-GB" sz="2800" b="1" dirty="0">
                <a:solidFill>
                  <a:srgbClr val="009FDA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Repairs </a:t>
            </a:r>
          </a:p>
          <a:p>
            <a:pPr fontAlgn="base">
              <a:lnSpc>
                <a:spcPct val="90000"/>
              </a:lnSpc>
            </a:pPr>
            <a:r>
              <a:rPr lang="en-GB" sz="2800" b="1" dirty="0">
                <a:solidFill>
                  <a:srgbClr val="009FDA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Adaptations </a:t>
            </a:r>
          </a:p>
        </p:txBody>
      </p:sp>
    </p:spTree>
    <p:extLst>
      <p:ext uri="{BB962C8B-B14F-4D97-AF65-F5344CB8AC3E}">
        <p14:creationId xmlns:p14="http://schemas.microsoft.com/office/powerpoint/2010/main" val="39866158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EE578-377D-7652-14BD-374F35F6AF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220" y="1556792"/>
            <a:ext cx="7869560" cy="3456384"/>
          </a:xfrm>
        </p:spPr>
        <p:txBody>
          <a:bodyPr>
            <a:noAutofit/>
          </a:bodyPr>
          <a:lstStyle/>
          <a:p>
            <a:pPr marL="0" indent="0" algn="ctr">
              <a:lnSpc>
                <a:spcPct val="90000"/>
              </a:lnSpc>
              <a:buNone/>
            </a:pPr>
            <a:endParaRPr lang="en-GB" sz="3600" b="1" dirty="0">
              <a:solidFill>
                <a:srgbClr val="009FDA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en-GB" sz="4000" b="1" dirty="0">
                <a:solidFill>
                  <a:srgbClr val="009FDA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Resident Panel two years on</a:t>
            </a:r>
          </a:p>
          <a:p>
            <a:pPr marL="0" indent="0" algn="ctr">
              <a:lnSpc>
                <a:spcPct val="90000"/>
              </a:lnSpc>
              <a:buNone/>
            </a:pPr>
            <a:endParaRPr lang="en-GB" sz="3600" b="1" dirty="0">
              <a:solidFill>
                <a:srgbClr val="009FDA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>
              <a:lnSpc>
                <a:spcPct val="90000"/>
              </a:lnSpc>
              <a:buNone/>
            </a:pPr>
            <a:endParaRPr lang="en-GB" sz="3600" b="1" dirty="0">
              <a:solidFill>
                <a:srgbClr val="009FDA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en-GB" sz="2000" b="1" dirty="0">
                <a:solidFill>
                  <a:srgbClr val="009FDA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Daniel Wright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GB" sz="2000" dirty="0">
                <a:solidFill>
                  <a:srgbClr val="009FDA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Head of Communications and 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GB" sz="2000" dirty="0">
                <a:solidFill>
                  <a:srgbClr val="009FDA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Stakeholder engagement</a:t>
            </a:r>
          </a:p>
          <a:p>
            <a:pPr marL="0" indent="0" algn="ctr">
              <a:lnSpc>
                <a:spcPct val="90000"/>
              </a:lnSpc>
              <a:buNone/>
            </a:pPr>
            <a:endParaRPr lang="en-GB" sz="3600" b="1" dirty="0">
              <a:solidFill>
                <a:srgbClr val="009FDA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95272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924BE-B117-41F3-AA99-CF2214B97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93164"/>
            <a:ext cx="9144000" cy="819150"/>
          </a:xfrm>
        </p:spPr>
        <p:txBody>
          <a:bodyPr>
            <a:normAutofit/>
          </a:bodyPr>
          <a:lstStyle/>
          <a:p>
            <a:pPr algn="ctr"/>
            <a:r>
              <a:rPr lang="en-GB" sz="4000" b="1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Resident Panel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CE470A-503F-404E-BF89-C4C17CEC99A1}"/>
              </a:ext>
            </a:extLst>
          </p:cNvPr>
          <p:cNvSpPr/>
          <p:nvPr/>
        </p:nvSpPr>
        <p:spPr>
          <a:xfrm>
            <a:off x="421482" y="1960960"/>
            <a:ext cx="8251031" cy="923330"/>
          </a:xfrm>
          <a:prstGeom prst="rect">
            <a:avLst/>
          </a:prstGeom>
          <a:solidFill>
            <a:srgbClr val="009FDA"/>
          </a:solidFill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7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</a:t>
            </a:r>
            <a:r>
              <a:rPr lang="en-GB" sz="27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opportunity for residents to be involved in the development of our service</a:t>
            </a:r>
            <a:endParaRPr lang="en-GB" sz="135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958AC07-7EE3-4839-95F0-3B5F509221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1116" y="5630303"/>
            <a:ext cx="3262884" cy="1173506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48D12FD-F849-0DA4-ED3B-87A3CADA865B}"/>
              </a:ext>
            </a:extLst>
          </p:cNvPr>
          <p:cNvSpPr/>
          <p:nvPr/>
        </p:nvSpPr>
        <p:spPr>
          <a:xfrm>
            <a:off x="3275856" y="3254328"/>
            <a:ext cx="1793590" cy="1984689"/>
          </a:xfrm>
          <a:prstGeom prst="roundRect">
            <a:avLst/>
          </a:prstGeom>
          <a:noFill/>
          <a:ln w="57150">
            <a:solidFill>
              <a:srgbClr val="0069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plenary meetings a year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9A7E628-D94C-5FD2-9A19-69B4B5AAECFB}"/>
              </a:ext>
            </a:extLst>
          </p:cNvPr>
          <p:cNvSpPr/>
          <p:nvPr/>
        </p:nvSpPr>
        <p:spPr>
          <a:xfrm>
            <a:off x="899592" y="3257182"/>
            <a:ext cx="1793590" cy="1981834"/>
          </a:xfrm>
          <a:prstGeom prst="roundRect">
            <a:avLst/>
          </a:prstGeom>
          <a:noFill/>
          <a:ln w="57150">
            <a:solidFill>
              <a:srgbClr val="0069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 500 members</a:t>
            </a:r>
            <a:endParaRPr lang="en-GB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B40B0B2-1B80-7BEE-C69E-796D03CE3E44}"/>
              </a:ext>
            </a:extLst>
          </p:cNvPr>
          <p:cNvSpPr/>
          <p:nvPr/>
        </p:nvSpPr>
        <p:spPr>
          <a:xfrm>
            <a:off x="5859615" y="3254327"/>
            <a:ext cx="1793590" cy="1984689"/>
          </a:xfrm>
          <a:prstGeom prst="roundRect">
            <a:avLst/>
          </a:prstGeom>
          <a:noFill/>
          <a:ln w="57150">
            <a:solidFill>
              <a:srgbClr val="0069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 interest groups </a:t>
            </a:r>
          </a:p>
          <a:p>
            <a:pPr algn="ctr"/>
            <a:r>
              <a:rPr lang="en-US" b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 members</a:t>
            </a:r>
          </a:p>
        </p:txBody>
      </p:sp>
    </p:spTree>
    <p:extLst>
      <p:ext uri="{BB962C8B-B14F-4D97-AF65-F5344CB8AC3E}">
        <p14:creationId xmlns:p14="http://schemas.microsoft.com/office/powerpoint/2010/main" val="12107231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A0062-8F66-4B62-843C-97A428DF7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332657"/>
            <a:ext cx="7886700" cy="108012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GB" sz="4000" b="1" dirty="0" err="1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uly</a:t>
            </a:r>
            <a:r>
              <a:rPr lang="en-GB" sz="4000" b="1" dirty="0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2021</a:t>
            </a:r>
            <a:br>
              <a:rPr lang="en-GB" sz="4000" b="1" dirty="0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200" b="1" dirty="0">
              <a:solidFill>
                <a:srgbClr val="009FD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192F7F-E7E4-4754-8943-52E807DF0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089" y="1628800"/>
            <a:ext cx="7564317" cy="3754858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800" b="1" dirty="0">
                <a:solidFill>
                  <a:schemeClr val="accen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You said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solidFill>
                  <a:srgbClr val="1E1E1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38% said </a:t>
            </a:r>
            <a:r>
              <a:rPr lang="en-GB" sz="1800" dirty="0">
                <a:solidFill>
                  <a:srgbClr val="1E1E1E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they did</a:t>
            </a:r>
            <a:r>
              <a:rPr lang="en-GB" sz="1800" dirty="0">
                <a:solidFill>
                  <a:srgbClr val="1E1E1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n’t know how</a:t>
            </a:r>
            <a:r>
              <a:rPr lang="en-GB" sz="1800" dirty="0">
                <a:solidFill>
                  <a:srgbClr val="1E1E1E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or </a:t>
            </a:r>
            <a:r>
              <a:rPr lang="en-GB" sz="1800" dirty="0">
                <a:solidFill>
                  <a:srgbClr val="1E1E1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weren’t confident on the process to complain to the Ombudsman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GB" sz="1800" b="1" dirty="0">
              <a:solidFill>
                <a:srgbClr val="009FDA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800" b="1" dirty="0">
                <a:solidFill>
                  <a:srgbClr val="009FD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 did</a:t>
            </a:r>
          </a:p>
          <a:p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Made raising awareness of our service, increasing accessibility and building understanding of our role one of our strategic objectives in our Corporate Plan</a:t>
            </a:r>
            <a:endParaRPr lang="en-GB" sz="1800" dirty="0">
              <a:solidFill>
                <a:srgbClr val="1E1E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473033E-A969-42F8-B49B-98E38426D63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1116" y="5630303"/>
            <a:ext cx="3262884" cy="117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5258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A0062-8F66-4B62-843C-97A428DF7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70362"/>
            <a:ext cx="7886700" cy="1332699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March</a:t>
            </a:r>
            <a:r>
              <a:rPr lang="en-GB" sz="4000" b="1" dirty="0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2022</a:t>
            </a:r>
            <a:br>
              <a:rPr lang="en-GB" sz="4000" b="1" dirty="0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200" b="1" dirty="0">
              <a:solidFill>
                <a:srgbClr val="009FD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192F7F-E7E4-4754-8943-52E807DF0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297" y="1058238"/>
            <a:ext cx="8805482" cy="4468039"/>
          </a:xfrm>
        </p:spPr>
        <p:txBody>
          <a:bodyPr>
            <a:no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600" b="1" dirty="0">
                <a:solidFill>
                  <a:schemeClr val="accen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You said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reported back on the results of our first annual resident panel survey where you had told us:</a:t>
            </a:r>
          </a:p>
          <a:p>
            <a:pPr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6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en-GB" sz="16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andlords could do more to raise awareness of their own complaints procedures</a:t>
            </a:r>
          </a:p>
          <a:p>
            <a:pPr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6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GB" sz="16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mprove their signposting to us</a:t>
            </a:r>
          </a:p>
          <a:p>
            <a:pPr lvl="1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16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more to learn from their complaints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600" b="1" dirty="0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did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en-GB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included recommendations to governing bodies to focus on these areas in our Annual Complaints Review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en-GB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included enhanced requirements on landlords in our updates to the Complaint Handling Code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also began to share cases studies on good complaint handling practice in our regional complaint forums and launched a series of webinars on learning lessons from complaints</a:t>
            </a:r>
            <a:endParaRPr lang="en-GB" sz="1600" b="1" dirty="0">
              <a:solidFill>
                <a:srgbClr val="1E1E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GB" sz="1600" b="1" dirty="0">
              <a:solidFill>
                <a:srgbClr val="1E1E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GB" sz="1600" b="1" dirty="0">
              <a:solidFill>
                <a:srgbClr val="1E1E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29512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A0062-8F66-4B62-843C-97A428DF7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213386"/>
            <a:ext cx="7886700" cy="1332699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009FDA"/>
                </a:solidFill>
                <a:latin typeface="Arial"/>
                <a:cs typeface="Arial"/>
              </a:rPr>
              <a:t>October</a:t>
            </a:r>
            <a:r>
              <a:rPr lang="en-GB" sz="4000" b="1" dirty="0">
                <a:solidFill>
                  <a:srgbClr val="009FDA"/>
                </a:solidFill>
                <a:latin typeface="Arial"/>
                <a:cs typeface="Arial"/>
              </a:rPr>
              <a:t> 2022</a:t>
            </a:r>
            <a:b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200" b="1" dirty="0">
              <a:solidFill>
                <a:srgbClr val="009FD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192F7F-E7E4-4754-8943-52E807DF0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479127"/>
            <a:ext cx="8483723" cy="4824536"/>
          </a:xfrm>
        </p:spPr>
        <p:txBody>
          <a:bodyPr>
            <a:no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8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said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effective or otherwise your is landlord at handling service requests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GB" sz="1800" b="1" dirty="0">
              <a:solidFill>
                <a:srgbClr val="009FD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800" b="1" dirty="0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did</a:t>
            </a:r>
          </a:p>
          <a:p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used your feedback to shape some the upcoming recommendations in our Knowledge and Information </a:t>
            </a:r>
            <a:r>
              <a:rPr lang="en-GB" sz="1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anagement report </a:t>
            </a:r>
            <a:endParaRPr lang="en-GB" sz="1800" b="1" dirty="0">
              <a:solidFill>
                <a:srgbClr val="009FD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7220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7D9F8-3BED-6D51-04EA-C70C8AD54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Next Steps</a:t>
            </a:r>
            <a:endParaRPr lang="en-GB" sz="3200" b="1">
              <a:solidFill>
                <a:srgbClr val="009FD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D6FB09-7749-9CDD-4E27-029E0958CA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6996" y="1761920"/>
            <a:ext cx="7530008" cy="3528392"/>
          </a:xfrm>
        </p:spPr>
        <p:txBody>
          <a:bodyPr>
            <a:normAutofit/>
          </a:bodyPr>
          <a:lstStyle/>
          <a:p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Special Interest Discussio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 on </a:t>
            </a: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Communications and Access, 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Tuesday 28 March</a:t>
            </a:r>
            <a:endParaRPr lang="en-US" sz="20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GB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What would you like to see discussed at </a:t>
            </a:r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</a:rPr>
              <a:t>future</a:t>
            </a:r>
            <a:r>
              <a:rPr lang="en-GB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Resident Panel</a:t>
            </a:r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</a:rPr>
              <a:t> meetings? </a:t>
            </a:r>
            <a:r>
              <a:rPr lang="en-GB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Put your </a:t>
            </a:r>
            <a:r>
              <a:rPr lang="en-GB" sz="20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suggestions</a:t>
            </a:r>
            <a:r>
              <a:rPr lang="en-GB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 the chat</a:t>
            </a:r>
            <a:endParaRPr lang="en-US" sz="2000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97204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EE578-377D-7652-14BD-374F35F6AF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220" y="1556792"/>
            <a:ext cx="7869560" cy="3456384"/>
          </a:xfrm>
        </p:spPr>
        <p:txBody>
          <a:bodyPr>
            <a:noAutofit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en-GB" sz="3600" b="1" dirty="0">
                <a:solidFill>
                  <a:srgbClr val="009FDA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Questions</a:t>
            </a:r>
          </a:p>
          <a:p>
            <a:pPr marL="0" indent="0" algn="ctr">
              <a:lnSpc>
                <a:spcPct val="90000"/>
              </a:lnSpc>
              <a:buNone/>
            </a:pPr>
            <a:endParaRPr lang="en-GB" sz="3600" b="1" dirty="0">
              <a:solidFill>
                <a:srgbClr val="009FDA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>
              <a:lnSpc>
                <a:spcPct val="90000"/>
              </a:lnSpc>
              <a:buNone/>
            </a:pPr>
            <a:endParaRPr lang="en-GB" sz="3600" b="1" dirty="0">
              <a:solidFill>
                <a:srgbClr val="009FDA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E21A161-2E23-ADEF-C69A-673C38D73D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5776" y="2564904"/>
            <a:ext cx="4286250" cy="2943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8386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EE578-377D-7652-14BD-374F35F6AF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220" y="1556792"/>
            <a:ext cx="7869560" cy="3456384"/>
          </a:xfrm>
        </p:spPr>
        <p:txBody>
          <a:bodyPr>
            <a:noAutofit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en-GB" sz="3600" b="1" dirty="0">
                <a:solidFill>
                  <a:srgbClr val="009FDA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Final Comments</a:t>
            </a:r>
          </a:p>
          <a:p>
            <a:pPr marL="0" indent="0" algn="ctr">
              <a:lnSpc>
                <a:spcPct val="90000"/>
              </a:lnSpc>
              <a:buNone/>
            </a:pPr>
            <a:endParaRPr lang="en-GB" sz="3600" b="1" dirty="0">
              <a:solidFill>
                <a:srgbClr val="009FDA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>
              <a:lnSpc>
                <a:spcPct val="90000"/>
              </a:lnSpc>
              <a:buNone/>
            </a:pPr>
            <a:endParaRPr lang="en-GB" sz="3600" b="1" dirty="0">
              <a:solidFill>
                <a:srgbClr val="009FDA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en-GB" sz="2800" b="1" dirty="0">
                <a:solidFill>
                  <a:srgbClr val="009FDA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Richard Blakeway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GB" sz="2800" dirty="0">
                <a:solidFill>
                  <a:srgbClr val="009FDA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Housing Ombudsman</a:t>
            </a:r>
          </a:p>
          <a:p>
            <a:pPr marL="0" indent="0" algn="ctr">
              <a:lnSpc>
                <a:spcPct val="90000"/>
              </a:lnSpc>
              <a:buNone/>
            </a:pPr>
            <a:endParaRPr lang="en-GB" sz="3600" b="1" dirty="0">
              <a:solidFill>
                <a:srgbClr val="009FDA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>
              <a:lnSpc>
                <a:spcPct val="90000"/>
              </a:lnSpc>
              <a:buNone/>
            </a:pPr>
            <a:endParaRPr lang="en-GB" sz="3600" b="1" dirty="0">
              <a:solidFill>
                <a:srgbClr val="009FDA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859685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342565"/>
            <a:ext cx="8229600" cy="820217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endParaRPr lang="en-GB" sz="4000" dirty="0">
              <a:solidFill>
                <a:srgbClr val="009FD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4574" y="1124744"/>
            <a:ext cx="8402839" cy="312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/>
            <a:endParaRPr lang="en-GB" sz="24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en-GB" sz="24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Follow us on Twitter @HousingOmbuds and LinkedIn </a:t>
            </a:r>
          </a:p>
          <a:p>
            <a:endParaRPr lang="en-GB" sz="24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spcBef>
                <a:spcPts val="600"/>
              </a:spcBef>
            </a:pP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 up to our newsletter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www.housing-ombudsman.org.uk/landlords/#newsletter</a:t>
            </a:r>
            <a:endParaRPr lang="en-GB" sz="24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www.housing-ombudsman.org.uk</a:t>
            </a:r>
          </a:p>
        </p:txBody>
      </p:sp>
      <p:pic>
        <p:nvPicPr>
          <p:cNvPr id="4" name="Picture 2" descr="\\fileserver01\share\A transition\Corporate Identity\Logo\HOS_Logo_Co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32512" y="5715671"/>
            <a:ext cx="3048000" cy="1142329"/>
          </a:xfrm>
          <a:prstGeom prst="rect">
            <a:avLst/>
          </a:prstGeom>
          <a:noFill/>
        </p:spPr>
      </p:pic>
      <p:pic>
        <p:nvPicPr>
          <p:cNvPr id="6" name="Graphic 5" descr="Internet">
            <a:extLst>
              <a:ext uri="{FF2B5EF4-FFF2-40B4-BE49-F238E27FC236}">
                <a16:creationId xmlns:a16="http://schemas.microsoft.com/office/drawing/2014/main" id="{A6BAACFA-A104-457C-8AD8-1DEFCC9EEA6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5192" y="3711917"/>
            <a:ext cx="680472" cy="680472"/>
          </a:xfrm>
          <a:prstGeom prst="rect">
            <a:avLst/>
          </a:prstGeom>
        </p:spPr>
      </p:pic>
      <p:pic>
        <p:nvPicPr>
          <p:cNvPr id="8" name="Graphic 7" descr="Newspaper">
            <a:extLst>
              <a:ext uri="{FF2B5EF4-FFF2-40B4-BE49-F238E27FC236}">
                <a16:creationId xmlns:a16="http://schemas.microsoft.com/office/drawing/2014/main" id="{8AC9B83B-BCFD-4E09-8E58-F42A849B27E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74465" y="2757388"/>
            <a:ext cx="680472" cy="680472"/>
          </a:xfrm>
          <a:prstGeom prst="rect">
            <a:avLst/>
          </a:prstGeom>
        </p:spPr>
      </p:pic>
      <p:pic>
        <p:nvPicPr>
          <p:cNvPr id="14" name="Graphic 13" descr="Connections">
            <a:extLst>
              <a:ext uri="{FF2B5EF4-FFF2-40B4-BE49-F238E27FC236}">
                <a16:creationId xmlns:a16="http://schemas.microsoft.com/office/drawing/2014/main" id="{246E01D1-E6D1-4889-8953-5B4C9E14F55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74465" y="1802859"/>
            <a:ext cx="680472" cy="68047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4B6DE30-6378-4F90-9448-0B6E2A5529B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3028" y="5761778"/>
            <a:ext cx="3048000" cy="10962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B0FE1C17-E2F3-418E-82BB-770881FF05B4}"/>
              </a:ext>
            </a:extLst>
          </p:cNvPr>
          <p:cNvSpPr txBox="1"/>
          <p:nvPr/>
        </p:nvSpPr>
        <p:spPr>
          <a:xfrm>
            <a:off x="563481" y="284157"/>
            <a:ext cx="80170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9FDA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</a:t>
            </a:r>
            <a:r>
              <a:rPr lang="en-GB" sz="4000" b="1" dirty="0">
                <a:solidFill>
                  <a:srgbClr val="009FDA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hank you </a:t>
            </a:r>
          </a:p>
        </p:txBody>
      </p:sp>
    </p:spTree>
    <p:extLst>
      <p:ext uri="{BB962C8B-B14F-4D97-AF65-F5344CB8AC3E}">
        <p14:creationId xmlns:p14="http://schemas.microsoft.com/office/powerpoint/2010/main" val="1879522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EE578-377D-7652-14BD-374F35F6AF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700808"/>
            <a:ext cx="7869560" cy="3672408"/>
          </a:xfrm>
        </p:spPr>
        <p:txBody>
          <a:bodyPr>
            <a:noAutofit/>
          </a:bodyPr>
          <a:lstStyle/>
          <a:p>
            <a:pPr marL="0" indent="0" algn="ctr">
              <a:lnSpc>
                <a:spcPct val="90000"/>
              </a:lnSpc>
              <a:buNone/>
            </a:pPr>
            <a:endParaRPr lang="en-GB" sz="3600" b="1" dirty="0">
              <a:solidFill>
                <a:srgbClr val="009FDA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en-GB" sz="3600" b="1" dirty="0">
                <a:solidFill>
                  <a:srgbClr val="009FDA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Overview of the DLUHC ‘Make Things Right’ campaign </a:t>
            </a:r>
          </a:p>
          <a:p>
            <a:pPr marL="0" indent="0" algn="ctr">
              <a:lnSpc>
                <a:spcPct val="90000"/>
              </a:lnSpc>
              <a:buNone/>
            </a:pPr>
            <a:endParaRPr lang="en-GB" sz="3600" b="1" dirty="0">
              <a:solidFill>
                <a:srgbClr val="009FDA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en-GB" sz="2000" b="1" dirty="0">
                <a:solidFill>
                  <a:srgbClr val="009FDA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Tom Durham</a:t>
            </a:r>
            <a:r>
              <a:rPr lang="en-GB" sz="2000" dirty="0">
                <a:solidFill>
                  <a:srgbClr val="009FDA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, 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GB" sz="2000" dirty="0">
                <a:solidFill>
                  <a:srgbClr val="009FDA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DLUHC </a:t>
            </a:r>
          </a:p>
          <a:p>
            <a:pPr marL="0" indent="0" algn="ctr">
              <a:lnSpc>
                <a:spcPct val="90000"/>
              </a:lnSpc>
              <a:buNone/>
            </a:pPr>
            <a:endParaRPr lang="en-GB" sz="3600" b="1" dirty="0">
              <a:solidFill>
                <a:srgbClr val="009FDA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4114878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1043608" y="2348880"/>
            <a:ext cx="7416824" cy="2160240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rgbClr val="009FDA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Have you heard or seen any of the campaign activity?  </a:t>
            </a:r>
          </a:p>
          <a:p>
            <a:r>
              <a:rPr lang="en-GB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7AA666-FB73-34A3-609E-2C5BF7B7C29A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Poll </a:t>
            </a:r>
            <a:endParaRPr lang="en-GB" b="1" dirty="0">
              <a:solidFill>
                <a:srgbClr val="009FD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030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EE578-377D-7652-14BD-374F35F6AF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220" y="1412776"/>
            <a:ext cx="7869560" cy="3456384"/>
          </a:xfrm>
        </p:spPr>
        <p:txBody>
          <a:bodyPr>
            <a:noAutofit/>
          </a:bodyPr>
          <a:lstStyle/>
          <a:p>
            <a:pPr marL="0" indent="0" algn="ctr">
              <a:lnSpc>
                <a:spcPct val="90000"/>
              </a:lnSpc>
              <a:buNone/>
            </a:pPr>
            <a:endParaRPr lang="en-GB" sz="3600" b="1" dirty="0">
              <a:solidFill>
                <a:srgbClr val="009FDA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3600" b="1" dirty="0">
                <a:solidFill>
                  <a:srgbClr val="009FDA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Actions taken on damp and mould since the Rochdale inquest </a:t>
            </a:r>
          </a:p>
          <a:p>
            <a:pPr marL="0" indent="0" algn="ctr">
              <a:lnSpc>
                <a:spcPct val="90000"/>
              </a:lnSpc>
              <a:buNone/>
            </a:pPr>
            <a:endParaRPr lang="en-GB" sz="3600" b="1" dirty="0">
              <a:solidFill>
                <a:srgbClr val="009FDA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en-GB" sz="2000" b="1" dirty="0">
                <a:solidFill>
                  <a:srgbClr val="009FDA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Kathryn Eyre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GB" sz="2000" dirty="0">
                <a:solidFill>
                  <a:srgbClr val="009FDA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Director of Quality, Engagement 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GB" sz="2000" dirty="0">
                <a:solidFill>
                  <a:srgbClr val="009FDA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and Development 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GB" sz="3600" b="1" dirty="0">
                <a:solidFill>
                  <a:srgbClr val="009FDA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  </a:t>
            </a:r>
          </a:p>
        </p:txBody>
      </p:sp>
    </p:spTree>
    <p:extLst>
      <p:ext uri="{BB962C8B-B14F-4D97-AF65-F5344CB8AC3E}">
        <p14:creationId xmlns:p14="http://schemas.microsoft.com/office/powerpoint/2010/main" val="3472952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FDC8C-FD23-BE4F-51AC-2F76E174B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27964"/>
            <a:ext cx="7886700" cy="994172"/>
          </a:xfrm>
        </p:spPr>
        <p:txBody>
          <a:bodyPr/>
          <a:lstStyle/>
          <a:p>
            <a:pPr algn="ctr"/>
            <a:r>
              <a:rPr lang="en-US" sz="3000" b="1" dirty="0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Damp and </a:t>
            </a:r>
            <a:r>
              <a:rPr lang="en-US" sz="3000" b="1" dirty="0" err="1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Mould</a:t>
            </a:r>
            <a:r>
              <a:rPr lang="en-US" sz="3000" b="1" dirty="0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update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17FB7A-A778-96BA-47C0-6DDB790CBB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5661248"/>
            <a:ext cx="2447163" cy="880130"/>
          </a:xfrm>
          <a:prstGeom prst="rect">
            <a:avLst/>
          </a:prstGeom>
        </p:spPr>
      </p:pic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2768886-90B6-2B05-AB1C-205A1C0FD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8733" y="2916307"/>
            <a:ext cx="1470695" cy="1392857"/>
          </a:xfrm>
          <a:prstGeom prst="roundRect">
            <a:avLst/>
          </a:prstGeom>
          <a:noFill/>
          <a:ln w="57150" cap="flat" cmpd="sng" algn="ctr">
            <a:solidFill>
              <a:srgbClr val="006983"/>
            </a:solidFill>
            <a:prstDash val="solid"/>
          </a:ln>
          <a:effectLst/>
        </p:spPr>
        <p:txBody>
          <a:bodyPr rtlCol="0" anchor="ctr"/>
          <a:lstStyle/>
          <a:p>
            <a:pPr marL="0" indent="0" algn="ctr" defTabSz="685800">
              <a:spcBef>
                <a:spcPts val="0"/>
              </a:spcBef>
              <a:buClrTx/>
              <a:buSzTx/>
              <a:buNone/>
              <a:defRPr/>
            </a:pPr>
            <a:r>
              <a:rPr lang="en-US" sz="1350" b="1" kern="0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Rochdale Boroughwide Housing</a:t>
            </a:r>
            <a:endParaRPr lang="en-GB" sz="1350" kern="0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Content Placeholder 10">
            <a:extLst>
              <a:ext uri="{FF2B5EF4-FFF2-40B4-BE49-F238E27FC236}">
                <a16:creationId xmlns:a16="http://schemas.microsoft.com/office/drawing/2014/main" id="{D47ACC0F-0590-29AF-0344-D463630F6D31}"/>
              </a:ext>
            </a:extLst>
          </p:cNvPr>
          <p:cNvSpPr txBox="1">
            <a:spLocks/>
          </p:cNvSpPr>
          <p:nvPr/>
        </p:nvSpPr>
        <p:spPr>
          <a:xfrm>
            <a:off x="622358" y="1922135"/>
            <a:ext cx="1421934" cy="1392857"/>
          </a:xfrm>
          <a:prstGeom prst="roundRect">
            <a:avLst/>
          </a:prstGeom>
          <a:noFill/>
          <a:ln w="57150" cap="flat" cmpd="sng" algn="ctr">
            <a:solidFill>
              <a:srgbClr val="006983"/>
            </a:solidFill>
            <a:prstDash val="solid"/>
          </a:ln>
          <a:effectLst/>
        </p:spPr>
        <p:txBody>
          <a:bodyPr vert="horz" lIns="68580" tIns="34290" rIns="68580" bIns="3429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350" b="1" kern="0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Coroners Inquest</a:t>
            </a:r>
            <a:endParaRPr lang="en-GB" sz="1350" kern="0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3" name="Content Placeholder 10">
            <a:extLst>
              <a:ext uri="{FF2B5EF4-FFF2-40B4-BE49-F238E27FC236}">
                <a16:creationId xmlns:a16="http://schemas.microsoft.com/office/drawing/2014/main" id="{A743F830-0B51-367F-E359-9408F37B6C5B}"/>
              </a:ext>
            </a:extLst>
          </p:cNvPr>
          <p:cNvSpPr txBox="1">
            <a:spLocks/>
          </p:cNvSpPr>
          <p:nvPr/>
        </p:nvSpPr>
        <p:spPr>
          <a:xfrm>
            <a:off x="4285802" y="2926561"/>
            <a:ext cx="1460209" cy="1392857"/>
          </a:xfrm>
          <a:prstGeom prst="roundRect">
            <a:avLst/>
          </a:prstGeom>
          <a:noFill/>
          <a:ln w="57150" cap="flat" cmpd="sng" algn="ctr">
            <a:solidFill>
              <a:srgbClr val="006983"/>
            </a:solidFill>
            <a:prstDash val="solid"/>
          </a:ln>
          <a:effectLst/>
        </p:spPr>
        <p:txBody>
          <a:bodyPr vert="horz" lIns="68580" tIns="34290" rIns="68580" bIns="3429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350" b="1" kern="0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Sector Engagement</a:t>
            </a:r>
            <a:endParaRPr lang="en-GB" sz="1350" kern="0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" name="Content Placeholder 10">
            <a:extLst>
              <a:ext uri="{FF2B5EF4-FFF2-40B4-BE49-F238E27FC236}">
                <a16:creationId xmlns:a16="http://schemas.microsoft.com/office/drawing/2014/main" id="{40F0B2FB-3BA8-2C6F-5B16-53D157625120}"/>
              </a:ext>
            </a:extLst>
          </p:cNvPr>
          <p:cNvSpPr txBox="1">
            <a:spLocks/>
          </p:cNvSpPr>
          <p:nvPr/>
        </p:nvSpPr>
        <p:spPr>
          <a:xfrm>
            <a:off x="6842385" y="2933317"/>
            <a:ext cx="1454179" cy="1392857"/>
          </a:xfrm>
          <a:prstGeom prst="roundRect">
            <a:avLst/>
          </a:prstGeom>
          <a:noFill/>
          <a:ln w="57150" cap="flat" cmpd="sng" algn="ctr">
            <a:solidFill>
              <a:srgbClr val="006983"/>
            </a:solidFill>
            <a:prstDash val="solid"/>
          </a:ln>
          <a:effectLst/>
        </p:spPr>
        <p:txBody>
          <a:bodyPr vert="horz" lIns="68580" tIns="34290" rIns="68580" bIns="3429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350" b="1" kern="0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data</a:t>
            </a:r>
            <a:endParaRPr lang="en-GB" sz="1350" kern="0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49780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FDC8C-FD23-BE4F-51AC-2F76E174B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b="1" dirty="0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Coroner’s Inquest &amp; Rochdale Boroughwide Housing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39A6E7-FF47-9824-75A1-1A26D4C18D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Inquest was a defining moment for social housing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Section 28 – </a:t>
            </a:r>
            <a:r>
              <a:rPr lang="en-US" dirty="0" err="1"/>
              <a:t>Awaab’s</a:t>
            </a:r>
            <a:r>
              <a:rPr lang="en-US" dirty="0"/>
              <a:t> Law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Wider Investigation under Paragraph 49 of the Scheme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Casebook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Request for evidence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Process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Rochdale Boroughwide Housing’s engagement with HOS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Next steps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17FB7A-A778-96BA-47C0-6DDB790CBB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5877272"/>
            <a:ext cx="2447163" cy="880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6337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FDC8C-FD23-BE4F-51AC-2F76E174B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b="1" dirty="0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Sector Engagement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39A6E7-FF47-9824-75A1-1A26D4C18D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5000"/>
              </a:lnSpc>
              <a:spcAft>
                <a:spcPts val="600"/>
              </a:spcAft>
              <a:buSzPct val="46000"/>
              <a:buFont typeface="Wingdings" panose="05000000000000000000" pitchFamily="2" charset="2"/>
              <a:buChar char="§"/>
              <a:tabLst>
                <a:tab pos="342900" algn="l"/>
              </a:tabLst>
            </a:pPr>
            <a:r>
              <a:rPr lang="en-GB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69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 webinars or conferences spoken at</a:t>
            </a:r>
          </a:p>
          <a:p>
            <a:pPr>
              <a:lnSpc>
                <a:spcPct val="105000"/>
              </a:lnSpc>
              <a:spcAft>
                <a:spcPts val="600"/>
              </a:spcAft>
              <a:buSzPct val="46000"/>
              <a:buFont typeface="Wingdings" panose="05000000000000000000" pitchFamily="2" charset="2"/>
              <a:buChar char="§"/>
              <a:tabLst>
                <a:tab pos="342900" algn="l"/>
              </a:tabLst>
            </a:pPr>
            <a:r>
              <a:rPr lang="en-GB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GB" sz="24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dedicated damp and mould masterclasses</a:t>
            </a:r>
          </a:p>
          <a:p>
            <a:pPr>
              <a:lnSpc>
                <a:spcPct val="105000"/>
              </a:lnSpc>
              <a:spcAft>
                <a:spcPts val="600"/>
              </a:spcAft>
              <a:buSzPct val="46000"/>
              <a:buFont typeface="Wingdings" panose="05000000000000000000" pitchFamily="2" charset="2"/>
              <a:buChar char="§"/>
              <a:tabLst>
                <a:tab pos="342900" algn="l"/>
              </a:tabLst>
            </a:pPr>
            <a:r>
              <a:rPr lang="en-GB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7,000</a:t>
            </a:r>
            <a:r>
              <a:rPr lang="en-GB" sz="24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downloads of our original Spotlight report into damp and mould</a:t>
            </a:r>
          </a:p>
          <a:p>
            <a:pPr>
              <a:lnSpc>
                <a:spcPct val="105000"/>
              </a:lnSpc>
              <a:spcAft>
                <a:spcPts val="600"/>
              </a:spcAft>
              <a:buSzPct val="46000"/>
              <a:buFont typeface="Wingdings" panose="05000000000000000000" pitchFamily="2" charset="2"/>
              <a:buChar char="§"/>
              <a:tabLst>
                <a:tab pos="342900" algn="l"/>
              </a:tabLst>
            </a:pPr>
            <a:r>
              <a:rPr lang="en-GB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2,000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downloads of our updated report</a:t>
            </a:r>
          </a:p>
          <a:p>
            <a:pPr>
              <a:lnSpc>
                <a:spcPct val="105000"/>
              </a:lnSpc>
              <a:spcAft>
                <a:spcPts val="600"/>
              </a:spcAft>
              <a:buSzPct val="46000"/>
              <a:buFont typeface="Wingdings" panose="05000000000000000000" pitchFamily="2" charset="2"/>
              <a:buChar char="§"/>
              <a:tabLst>
                <a:tab pos="342900" algn="l"/>
              </a:tabLst>
            </a:pPr>
            <a:r>
              <a:rPr lang="en-GB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100s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of meetings with landlords to help with self-assessment with the recommendations or guidance on how to improve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17FB7A-A778-96BA-47C0-6DDB790CBB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5686098"/>
            <a:ext cx="2447163" cy="880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5617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FDC8C-FD23-BE4F-51AC-2F76E174B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295309"/>
            <a:ext cx="8229600" cy="885497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39A6E7-FF47-9824-75A1-1A26D4C18D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sz="135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135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1,993 enquiries and complaints in 2020-21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3,530 enquiries and complaints in 2021-22 (a 77% increase)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 of December 2022, 3,969 enquiries and complaints for 2022-23</a:t>
            </a:r>
          </a:p>
          <a:p>
            <a:pPr marL="0" indent="0">
              <a:buNone/>
            </a:pPr>
            <a:endParaRPr lang="en-GB" sz="135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GB" sz="135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GB" sz="135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135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135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2021-22, 13 of the 31 severe maladministration decisions we made were about the handling of damp and mould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2022/23, 14 of the 28 severe maladministration decisions related to damp and mould.</a:t>
            </a:r>
          </a:p>
          <a:p>
            <a:endParaRPr lang="en-GB" sz="135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17FB7A-A778-96BA-47C0-6DDB790CBB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5686098"/>
            <a:ext cx="2447163" cy="880130"/>
          </a:xfrm>
          <a:prstGeom prst="rect">
            <a:avLst/>
          </a:prstGeom>
        </p:spPr>
      </p:pic>
      <p:sp>
        <p:nvSpPr>
          <p:cNvPr id="10" name="Content Placeholder 10">
            <a:extLst>
              <a:ext uri="{FF2B5EF4-FFF2-40B4-BE49-F238E27FC236}">
                <a16:creationId xmlns:a16="http://schemas.microsoft.com/office/drawing/2014/main" id="{98387479-00C6-9083-4949-E1E84C06862D}"/>
              </a:ext>
            </a:extLst>
          </p:cNvPr>
          <p:cNvSpPr txBox="1">
            <a:spLocks/>
          </p:cNvSpPr>
          <p:nvPr/>
        </p:nvSpPr>
        <p:spPr>
          <a:xfrm>
            <a:off x="493665" y="3639855"/>
            <a:ext cx="3716342" cy="446652"/>
          </a:xfrm>
          <a:prstGeom prst="roundRect">
            <a:avLst/>
          </a:prstGeom>
          <a:noFill/>
          <a:ln w="57150" cap="flat" cmpd="sng" algn="ctr">
            <a:solidFill>
              <a:srgbClr val="006983"/>
            </a:solidFill>
            <a:prstDash val="solid"/>
          </a:ln>
          <a:effectLst/>
        </p:spPr>
        <p:txBody>
          <a:bodyPr vert="horz" lIns="68580" tIns="34290" rIns="68580" bIns="3429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kern="0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Maladministration findings</a:t>
            </a:r>
            <a:endParaRPr lang="en-GB" sz="1400" kern="0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BFE6A83D-736E-6FE5-7BD0-19082CF96090}"/>
              </a:ext>
            </a:extLst>
          </p:cNvPr>
          <p:cNvSpPr txBox="1">
            <a:spLocks/>
          </p:cNvSpPr>
          <p:nvPr/>
        </p:nvSpPr>
        <p:spPr>
          <a:xfrm>
            <a:off x="493665" y="1417638"/>
            <a:ext cx="3624569" cy="446652"/>
          </a:xfrm>
          <a:prstGeom prst="roundRect">
            <a:avLst/>
          </a:prstGeom>
          <a:noFill/>
          <a:ln w="57150" cap="flat" cmpd="sng" algn="ctr">
            <a:solidFill>
              <a:srgbClr val="006983"/>
            </a:solidFill>
            <a:prstDash val="solid"/>
          </a:ln>
          <a:effectLst/>
        </p:spPr>
        <p:txBody>
          <a:bodyPr vert="horz" lIns="68580" tIns="34290" rIns="68580" bIns="3429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350" b="1" kern="0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Case numbers for </a:t>
            </a:r>
            <a:r>
              <a:rPr lang="en-US" sz="1400" b="1" kern="0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damp</a:t>
            </a:r>
            <a:r>
              <a:rPr lang="en-US" sz="1350" b="1" kern="0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350" b="1" kern="0" dirty="0" err="1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mould</a:t>
            </a:r>
            <a:r>
              <a:rPr lang="en-US" sz="1350" b="1" kern="0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leaks</a:t>
            </a:r>
            <a:endParaRPr lang="en-GB" sz="1350" kern="0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7003297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1025</Words>
  <Application>Microsoft Office PowerPoint</Application>
  <PresentationFormat>On-screen Show (4:3)</PresentationFormat>
  <Paragraphs>182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Calibri</vt:lpstr>
      <vt:lpstr>Symbol</vt:lpstr>
      <vt:lpstr>Ubuntu</vt:lpstr>
      <vt:lpstr>Wingdings</vt:lpstr>
      <vt:lpstr>Custom Design</vt:lpstr>
      <vt:lpstr>PowerPoint Presentation</vt:lpstr>
      <vt:lpstr>Agenda</vt:lpstr>
      <vt:lpstr>PowerPoint Presentation</vt:lpstr>
      <vt:lpstr>PowerPoint Presentation</vt:lpstr>
      <vt:lpstr>PowerPoint Presentation</vt:lpstr>
      <vt:lpstr>Damp and Mould update</vt:lpstr>
      <vt:lpstr>Coroner’s Inquest &amp; Rochdale Boroughwide Housing</vt:lpstr>
      <vt:lpstr>Sector Engagement</vt:lpstr>
      <vt:lpstr>Our data</vt:lpstr>
      <vt:lpstr>Damp and mould One year on   Zoe Miller Compliance and Systemic  Investigations Manager  </vt:lpstr>
      <vt:lpstr>Why we did it</vt:lpstr>
      <vt:lpstr>How we did it</vt:lpstr>
      <vt:lpstr>What we found</vt:lpstr>
      <vt:lpstr>What we did next</vt:lpstr>
      <vt:lpstr>PowerPoint Presentation</vt:lpstr>
      <vt:lpstr>Knowledge and Information  (KIM) </vt:lpstr>
      <vt:lpstr>What it is and why we have chosen it</vt:lpstr>
      <vt:lpstr>Themes found</vt:lpstr>
      <vt:lpstr>Resident feedback</vt:lpstr>
      <vt:lpstr>PowerPoint Presentation</vt:lpstr>
      <vt:lpstr>PowerPoint Presentation</vt:lpstr>
      <vt:lpstr>Resident Panel </vt:lpstr>
      <vt:lpstr>July 2021 </vt:lpstr>
      <vt:lpstr>March 2022 </vt:lpstr>
      <vt:lpstr>October 2022 </vt:lpstr>
      <vt:lpstr>Next Steps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Thinking through th</dc:title>
  <dc:creator>HELEN</dc:creator>
  <cp:lastModifiedBy>Belinda Murunya</cp:lastModifiedBy>
  <cp:revision>249</cp:revision>
  <cp:lastPrinted>2016-07-13T10:06:21Z</cp:lastPrinted>
  <dcterms:created xsi:type="dcterms:W3CDTF">2015-10-04T10:24:29Z</dcterms:created>
  <dcterms:modified xsi:type="dcterms:W3CDTF">2023-05-17T13:43:13Z</dcterms:modified>
</cp:coreProperties>
</file>